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8" r:id="rId3"/>
    <p:sldId id="259"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90" d="100"/>
          <a:sy n="90" d="100"/>
        </p:scale>
        <p:origin x="48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63668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921001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497702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12373525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631688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27059123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711149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684657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281252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891763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166694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39898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65299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12/7/2022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745335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044040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880891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12/7/2022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33475248"/>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subTitle" idx="1"/>
          </p:nvPr>
        </p:nvSpPr>
        <p:spPr>
          <a:xfrm>
            <a:off x="1876425" y="490537"/>
            <a:ext cx="8791575" cy="6032925"/>
          </a:xfrm>
        </p:spPr>
        <p:txBody>
          <a:bodyPr>
            <a:normAutofit/>
          </a:bodyPr>
          <a:lstStyle/>
          <a:p>
            <a:pPr algn="ctr"/>
            <a:r>
              <a:rPr lang="es-MX" altLang="en-US" b="1" dirty="0">
                <a:solidFill>
                  <a:schemeClr val="tx1"/>
                </a:solidFill>
                <a:latin typeface="Arial" panose="020B0604020202020204" pitchFamily="34" charset="0"/>
                <a:cs typeface="Arial" panose="020B0604020202020204" pitchFamily="34" charset="0"/>
              </a:rPr>
              <a:t>INSTITUTO TECNOLOGICO SUPERIOR DE SAN ANDRES TUXTLA</a:t>
            </a:r>
          </a:p>
          <a:p>
            <a:pPr algn="ctr"/>
            <a:endParaRPr lang="es-MX" altLang="en-US" b="1" dirty="0">
              <a:solidFill>
                <a:schemeClr val="tx1"/>
              </a:solidFill>
              <a:latin typeface="Arial" panose="020B0604020202020204" pitchFamily="34" charset="0"/>
              <a:cs typeface="Arial" panose="020B0604020202020204" pitchFamily="34" charset="0"/>
            </a:endParaRPr>
          </a:p>
          <a:p>
            <a:pPr algn="ctr"/>
            <a:r>
              <a:rPr lang="es-MX" altLang="en-US" b="1" dirty="0">
                <a:solidFill>
                  <a:schemeClr val="tx1"/>
                </a:solidFill>
                <a:latin typeface="Arial" panose="020B0604020202020204" pitchFamily="34" charset="0"/>
                <a:cs typeface="Arial" panose="020B0604020202020204" pitchFamily="34" charset="0"/>
              </a:rPr>
              <a:t>Carrera: </a:t>
            </a:r>
          </a:p>
          <a:p>
            <a:pPr algn="ctr"/>
            <a:r>
              <a:rPr lang="es-MX" altLang="en-US" b="1" dirty="0">
                <a:solidFill>
                  <a:schemeClr val="tx1"/>
                </a:solidFill>
                <a:latin typeface="Arial" panose="020B0604020202020204" pitchFamily="34" charset="0"/>
                <a:cs typeface="Arial" panose="020B0604020202020204" pitchFamily="34" charset="0"/>
              </a:rPr>
              <a:t>Ing. Electromecánica </a:t>
            </a:r>
          </a:p>
          <a:p>
            <a:pPr algn="ctr"/>
            <a:endParaRPr lang="es-MX" altLang="en-US" b="1" dirty="0">
              <a:solidFill>
                <a:schemeClr val="tx1"/>
              </a:solidFill>
              <a:latin typeface="Arial" panose="020B0604020202020204" pitchFamily="34" charset="0"/>
              <a:cs typeface="Arial" panose="020B0604020202020204" pitchFamily="34" charset="0"/>
            </a:endParaRPr>
          </a:p>
          <a:p>
            <a:pPr algn="ctr"/>
            <a:r>
              <a:rPr lang="es-MX" altLang="en-US" b="1" dirty="0">
                <a:solidFill>
                  <a:schemeClr val="tx1"/>
                </a:solidFill>
                <a:latin typeface="Arial" panose="020B0604020202020204" pitchFamily="34" charset="0"/>
                <a:cs typeface="Arial" panose="020B0604020202020204" pitchFamily="34" charset="0"/>
              </a:rPr>
              <a:t>Asignatura:</a:t>
            </a:r>
          </a:p>
          <a:p>
            <a:pPr algn="ctr"/>
            <a:r>
              <a:rPr lang="es-MX" altLang="en-US" b="1" dirty="0">
                <a:solidFill>
                  <a:schemeClr val="tx1"/>
                </a:solidFill>
                <a:latin typeface="Arial" panose="020B0604020202020204" pitchFamily="34" charset="0"/>
                <a:cs typeface="Arial" panose="020B0604020202020204" pitchFamily="34" charset="0"/>
              </a:rPr>
              <a:t>Mecánica de fluidos</a:t>
            </a:r>
          </a:p>
          <a:p>
            <a:pPr algn="ctr"/>
            <a:r>
              <a:rPr lang="es-MX" altLang="en-US" b="1" dirty="0">
                <a:solidFill>
                  <a:schemeClr val="tx1"/>
                </a:solidFill>
                <a:latin typeface="Arial" panose="020B0604020202020204" pitchFamily="34" charset="0"/>
                <a:cs typeface="Arial" panose="020B0604020202020204" pitchFamily="34" charset="0"/>
              </a:rPr>
              <a:t>Grupo:</a:t>
            </a:r>
          </a:p>
          <a:p>
            <a:pPr algn="ctr"/>
            <a:r>
              <a:rPr lang="es-MX" altLang="en-US" b="1" dirty="0">
                <a:solidFill>
                  <a:schemeClr val="tx1"/>
                </a:solidFill>
                <a:latin typeface="Arial" panose="020B0604020202020204" pitchFamily="34" charset="0"/>
                <a:cs typeface="Arial" panose="020B0604020202020204" pitchFamily="34" charset="0"/>
              </a:rPr>
              <a:t>402 “u”</a:t>
            </a:r>
          </a:p>
          <a:p>
            <a:pPr algn="ctr"/>
            <a:r>
              <a:rPr lang="es-MX" altLang="en-US" b="1" dirty="0">
                <a:solidFill>
                  <a:schemeClr val="tx1"/>
                </a:solidFill>
                <a:latin typeface="Arial" panose="020B0604020202020204" pitchFamily="34" charset="0"/>
                <a:cs typeface="Arial" panose="020B0604020202020204" pitchFamily="34" charset="0"/>
              </a:rPr>
              <a:t>DOCENTE:</a:t>
            </a:r>
          </a:p>
          <a:p>
            <a:pPr algn="ctr"/>
            <a:r>
              <a:rPr lang="es-MX" altLang="en-US" b="1" dirty="0">
                <a:solidFill>
                  <a:schemeClr val="tx1"/>
                </a:solidFill>
                <a:latin typeface="Arial" panose="020B0604020202020204" pitchFamily="34" charset="0"/>
                <a:cs typeface="Arial" panose="020B0604020202020204" pitchFamily="34" charset="0"/>
              </a:rPr>
              <a:t>Guillermo Palacios Pitalua</a:t>
            </a:r>
          </a:p>
          <a:p>
            <a:pPr algn="ctr"/>
            <a:r>
              <a:rPr lang="es-MX" altLang="en-US" b="1" dirty="0">
                <a:solidFill>
                  <a:schemeClr val="tx1"/>
                </a:solidFill>
                <a:latin typeface="Arial" panose="020B0604020202020204" pitchFamily="34" charset="0"/>
                <a:cs typeface="Arial" panose="020B0604020202020204" pitchFamily="34" charset="0"/>
              </a:rPr>
              <a:t>ALUMNO:</a:t>
            </a:r>
          </a:p>
          <a:p>
            <a:pPr algn="ctr"/>
            <a:r>
              <a:rPr lang="es-MX" altLang="en-US" b="1" dirty="0">
                <a:solidFill>
                  <a:schemeClr val="tx1"/>
                </a:solidFill>
                <a:latin typeface="Arial" panose="020B0604020202020204" pitchFamily="34" charset="0"/>
                <a:cs typeface="Arial" panose="020B0604020202020204" pitchFamily="34" charset="0"/>
              </a:rPr>
              <a:t>Carlos Alberto rincón toto </a:t>
            </a:r>
          </a:p>
          <a:p>
            <a:endParaRPr lang="es-MX" dirty="0"/>
          </a:p>
        </p:txBody>
      </p:sp>
      <p:pic>
        <p:nvPicPr>
          <p:cNvPr id="5" name="Imagen 4" descr="logo ING ELEC 2"/>
          <p:cNvPicPr>
            <a:picLocks noChangeAspect="1"/>
          </p:cNvPicPr>
          <p:nvPr/>
        </p:nvPicPr>
        <p:blipFill>
          <a:blip r:embed="rId2"/>
          <a:stretch>
            <a:fillRect/>
          </a:stretch>
        </p:blipFill>
        <p:spPr>
          <a:xfrm>
            <a:off x="127000" y="0"/>
            <a:ext cx="1749425" cy="1749425"/>
          </a:xfrm>
          <a:prstGeom prst="rect">
            <a:avLst/>
          </a:prstGeom>
        </p:spPr>
      </p:pic>
      <p:pic>
        <p:nvPicPr>
          <p:cNvPr id="6" name="Imagen 5" descr="logo-1"/>
          <p:cNvPicPr>
            <a:picLocks noChangeAspect="1"/>
          </p:cNvPicPr>
          <p:nvPr/>
        </p:nvPicPr>
        <p:blipFill>
          <a:blip r:embed="rId3"/>
          <a:stretch>
            <a:fillRect/>
          </a:stretch>
        </p:blipFill>
        <p:spPr>
          <a:xfrm>
            <a:off x="10326864" y="-635"/>
            <a:ext cx="1673225" cy="1750060"/>
          </a:xfrm>
          <a:prstGeom prst="rect">
            <a:avLst/>
          </a:prstGeom>
        </p:spPr>
      </p:pic>
    </p:spTree>
    <p:extLst>
      <p:ext uri="{BB962C8B-B14F-4D97-AF65-F5344CB8AC3E}">
        <p14:creationId xmlns:p14="http://schemas.microsoft.com/office/powerpoint/2010/main" val="3687539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80214" y="2583711"/>
            <a:ext cx="9462976" cy="3253563"/>
          </a:xfrm>
        </p:spPr>
        <p:txBody>
          <a:bodyPr>
            <a:normAutofit/>
          </a:bodyPr>
          <a:lstStyle/>
          <a:p>
            <a:pPr algn="ctr"/>
            <a:r>
              <a:rPr lang="es-MX" sz="4400" b="1" dirty="0">
                <a:solidFill>
                  <a:schemeClr val="tx1"/>
                </a:solidFill>
                <a:latin typeface="Arial" panose="020B0604020202020204" pitchFamily="34" charset="0"/>
                <a:cs typeface="Arial" panose="020B0604020202020204" pitchFamily="34" charset="0"/>
              </a:rPr>
              <a:t>7.4 EXPLICACIÓN DE </a:t>
            </a:r>
            <a:br>
              <a:rPr lang="es-MX" sz="4400" b="1" dirty="0">
                <a:solidFill>
                  <a:schemeClr val="tx1"/>
                </a:solidFill>
                <a:latin typeface="Arial" panose="020B0604020202020204" pitchFamily="34" charset="0"/>
                <a:cs typeface="Arial" panose="020B0604020202020204" pitchFamily="34" charset="0"/>
              </a:rPr>
            </a:br>
            <a:r>
              <a:rPr lang="es-MX" sz="4400" b="1" dirty="0">
                <a:solidFill>
                  <a:schemeClr val="tx1"/>
                </a:solidFill>
                <a:latin typeface="Arial" panose="020B0604020202020204" pitchFamily="34" charset="0"/>
                <a:cs typeface="Arial" panose="020B0604020202020204" pitchFamily="34" charset="0"/>
              </a:rPr>
              <a:t>CAVITACIÓN</a:t>
            </a:r>
          </a:p>
        </p:txBody>
      </p:sp>
    </p:spTree>
    <p:extLst>
      <p:ext uri="{BB962C8B-B14F-4D97-AF65-F5344CB8AC3E}">
        <p14:creationId xmlns:p14="http://schemas.microsoft.com/office/powerpoint/2010/main" val="3206015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46E594-F49A-119C-2194-9BFEB975DCB6}"/>
              </a:ext>
            </a:extLst>
          </p:cNvPr>
          <p:cNvSpPr>
            <a:spLocks noGrp="1"/>
          </p:cNvSpPr>
          <p:nvPr>
            <p:ph type="title"/>
          </p:nvPr>
        </p:nvSpPr>
        <p:spPr/>
        <p:txBody>
          <a:bodyPr/>
          <a:lstStyle/>
          <a:p>
            <a:r>
              <a:rPr lang="es-ES" dirty="0">
                <a:solidFill>
                  <a:schemeClr val="tx1"/>
                </a:solidFill>
              </a:rPr>
              <a:t>¿Qué es la cavitación?</a:t>
            </a:r>
            <a:endParaRPr lang="es-MX" dirty="0">
              <a:solidFill>
                <a:schemeClr val="tx1"/>
              </a:solidFill>
            </a:endParaRPr>
          </a:p>
        </p:txBody>
      </p:sp>
      <p:sp>
        <p:nvSpPr>
          <p:cNvPr id="3" name="Marcador de contenido 2">
            <a:extLst>
              <a:ext uri="{FF2B5EF4-FFF2-40B4-BE49-F238E27FC236}">
                <a16:creationId xmlns:a16="http://schemas.microsoft.com/office/drawing/2014/main" id="{8235B39C-63FC-2589-60F9-74A0FE65E97D}"/>
              </a:ext>
            </a:extLst>
          </p:cNvPr>
          <p:cNvSpPr>
            <a:spLocks noGrp="1"/>
          </p:cNvSpPr>
          <p:nvPr>
            <p:ph idx="1"/>
          </p:nvPr>
        </p:nvSpPr>
        <p:spPr>
          <a:xfrm>
            <a:off x="677334" y="1616149"/>
            <a:ext cx="9274740" cy="4710223"/>
          </a:xfrm>
        </p:spPr>
        <p:txBody>
          <a:bodyPr>
            <a:normAutofit lnSpcReduction="10000"/>
          </a:bodyPr>
          <a:lstStyle/>
          <a:p>
            <a:r>
              <a:rPr lang="es-ES" sz="2400" b="0" i="0" dirty="0">
                <a:solidFill>
                  <a:schemeClr val="tx1"/>
                </a:solidFill>
                <a:effectLst/>
                <a:latin typeface="Grundfos"/>
              </a:rPr>
              <a:t>La cavitación es la formación y explosión repentina de burbujas de vapor. Este proceso tiene lugar en puntos del interior de la bomba en los que la presión cae por debajo de la presión de vapor del medio bombeado. La presión de vapor de un líquido es la presión a la que el líquido entra en ebullición o comienza a evaporarse. La cavitación (que puede dañar la bomba) se produce cuando la altura de aspiración neta positiva (NPSHR) que necesita la bomba no está disponible.</a:t>
            </a:r>
          </a:p>
          <a:p>
            <a:r>
              <a:rPr lang="es-ES" sz="2400" b="0" i="0" dirty="0">
                <a:solidFill>
                  <a:schemeClr val="tx1"/>
                </a:solidFill>
                <a:effectLst/>
                <a:latin typeface="Grundfos"/>
              </a:rPr>
              <a:t>Para evitar la cavitación, debe existir una presión denominada "altura de aspiración neta positiva disponible" (NPSHA) en el puerto de aspiración con objeto de impedir que el líquido no entre en ebullición ni se evapore. Debe garantizarse que la presión aplicada al puerto de aspiración sea siempre superior a la presión de vapor del líquido, independientemente de la temperatura del medio.</a:t>
            </a:r>
            <a:endParaRPr lang="es-MX" sz="2400" dirty="0">
              <a:solidFill>
                <a:schemeClr val="tx1"/>
              </a:solidFill>
            </a:endParaRPr>
          </a:p>
        </p:txBody>
      </p:sp>
    </p:spTree>
    <p:extLst>
      <p:ext uri="{BB962C8B-B14F-4D97-AF65-F5344CB8AC3E}">
        <p14:creationId xmlns:p14="http://schemas.microsoft.com/office/powerpoint/2010/main" val="1537470448"/>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259</TotalTime>
  <Words>207</Words>
  <Application>Microsoft Office PowerPoint</Application>
  <PresentationFormat>Panorámica</PresentationFormat>
  <Paragraphs>17</Paragraphs>
  <Slides>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vt:i4>
      </vt:variant>
    </vt:vector>
  </HeadingPairs>
  <TitlesOfParts>
    <vt:vector size="8" baseType="lpstr">
      <vt:lpstr>Arial</vt:lpstr>
      <vt:lpstr>Grundfos</vt:lpstr>
      <vt:lpstr>Trebuchet MS</vt:lpstr>
      <vt:lpstr>Wingdings 3</vt:lpstr>
      <vt:lpstr>Faceta</vt:lpstr>
      <vt:lpstr>Presentación de PowerPoint</vt:lpstr>
      <vt:lpstr>7.4 EXPLICACIÓN DE  CAVITACIÓN</vt:lpstr>
      <vt:lpstr>¿Qué es la cavitación?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Cuenta Microsoft</dc:creator>
  <cp:lastModifiedBy>Francisco Javier Rincon Toto</cp:lastModifiedBy>
  <cp:revision>11</cp:revision>
  <dcterms:created xsi:type="dcterms:W3CDTF">2022-09-13T00:13:00Z</dcterms:created>
  <dcterms:modified xsi:type="dcterms:W3CDTF">2022-12-08T04:19:06Z</dcterms:modified>
</cp:coreProperties>
</file>