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5143500" cx="9144000"/>
  <p:notesSz cx="6858000" cy="9144000"/>
  <p:embeddedFontLst>
    <p:embeddedFont>
      <p:font typeface="Raleway"/>
      <p:regular r:id="rId26"/>
      <p:bold r:id="rId27"/>
      <p:italic r:id="rId28"/>
      <p:boldItalic r:id="rId29"/>
    </p:embeddedFont>
    <p:embeddedFont>
      <p:font typeface="Lato"/>
      <p:regular r:id="rId30"/>
      <p:bold r:id="rId31"/>
      <p:italic r:id="rId32"/>
      <p:boldItalic r:id="rId3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aleway-regular.fntdata"/><Relationship Id="rId25" Type="http://schemas.openxmlformats.org/officeDocument/2006/relationships/slide" Target="slides/slide20.xml"/><Relationship Id="rId28" Type="http://schemas.openxmlformats.org/officeDocument/2006/relationships/font" Target="fonts/Raleway-italic.fntdata"/><Relationship Id="rId27" Type="http://schemas.openxmlformats.org/officeDocument/2006/relationships/font" Target="fonts/Raleway-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Raleway-boldItalic.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Lato-bold.fntdata"/><Relationship Id="rId30" Type="http://schemas.openxmlformats.org/officeDocument/2006/relationships/font" Target="fonts/Lato-regular.fntdata"/><Relationship Id="rId11" Type="http://schemas.openxmlformats.org/officeDocument/2006/relationships/slide" Target="slides/slide6.xml"/><Relationship Id="rId33" Type="http://schemas.openxmlformats.org/officeDocument/2006/relationships/font" Target="fonts/Lato-boldItalic.fntdata"/><Relationship Id="rId10" Type="http://schemas.openxmlformats.org/officeDocument/2006/relationships/slide" Target="slides/slide5.xml"/><Relationship Id="rId32" Type="http://schemas.openxmlformats.org/officeDocument/2006/relationships/font" Target="fonts/Lato-italic.fntdata"/><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c6fa3c898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c6fa3c89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5c61dd60374ddfa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5c61dd60374ddfa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5c61dd60374ddfa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5c61dd60374ddfa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5c61dd60374ddfa2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5c61dd60374ddfa2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5c61dd60374ddfa2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5c61dd60374ddfa2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21bbe2987227709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21bbe2987227709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21bbe2987227709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21bbe2987227709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21bbe2987227709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21bbe2987227709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21bbe2987227709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21bbe2987227709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638e40d5f32045af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638e40d5f32045af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638e40d5f32045af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638e40d5f32045af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c6fa3c898_0_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c6fa3c89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638e40d5f32045af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638e40d5f32045af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c6fa3c898_0_1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c6fa3c898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c6fa3c898_0_2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c6fa3c898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c6fa3c898_0_28: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c6fa3c898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c6fa3c898_0_6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c6fa3c898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c6fa3c898_0_7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c6fa3c898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1e8fbfc3532b97e5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1e8fbfc3532b97e5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1e8fbfc3532b97e5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1e8fbfc3532b97e5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p:spPr>
        <p:txBody>
          <a:bodyPr anchorCtr="0" anchor="t"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p:spPr>
        <p:txBody>
          <a:bodyPr anchorCtr="0" anchor="b" bIns="91425" lIns="91425" spcFirstLastPara="1" rIns="91425" wrap="square" tIns="91425">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p11"/>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p11"/>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p:nvPr>
            <p:ph idx="1" type="body"/>
          </p:nvPr>
        </p:nvSpPr>
        <p:spPr>
          <a:xfrm>
            <a:off x="853950" y="2919450"/>
            <a:ext cx="74361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65" name="Google Shape;65;p11"/>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6"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p3"/>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p3"/>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p4"/>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4"/>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7" name="Google Shape;27;p4"/>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p5"/>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p5"/>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p5"/>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5"/>
          <p:cNvSpPr txBox="1"/>
          <p:nvPr>
            <p:ph idx="1" type="body"/>
          </p:nvPr>
        </p:nvSpPr>
        <p:spPr>
          <a:xfrm>
            <a:off x="2400303" y="1602675"/>
            <a:ext cx="3071400" cy="3002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Google Shape;34;p5"/>
          <p:cNvSpPr txBox="1"/>
          <p:nvPr>
            <p:ph idx="2" type="body"/>
          </p:nvPr>
        </p:nvSpPr>
        <p:spPr>
          <a:xfrm>
            <a:off x="5650572" y="1602675"/>
            <a:ext cx="3071400" cy="3002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5" name="Google Shape;35;p5"/>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03300" y="411575"/>
            <a:ext cx="8520600" cy="639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8" name="Google Shape;38;p6"/>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7"/>
          <p:cNvSpPr txBox="1"/>
          <p:nvPr>
            <p:ph type="title"/>
          </p:nvPr>
        </p:nvSpPr>
        <p:spPr>
          <a:xfrm>
            <a:off x="319500" y="936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2" name="Google Shape;42;p7"/>
          <p:cNvSpPr txBox="1"/>
          <p:nvPr>
            <p:ph idx="1" type="body"/>
          </p:nvPr>
        </p:nvSpPr>
        <p:spPr>
          <a:xfrm>
            <a:off x="319500" y="1846804"/>
            <a:ext cx="2808000" cy="28062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3" name="Google Shape;43;p7"/>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44"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p8"/>
          <p:cNvSpPr txBox="1"/>
          <p:nvPr>
            <p:ph type="title"/>
          </p:nvPr>
        </p:nvSpPr>
        <p:spPr>
          <a:xfrm>
            <a:off x="283103" y="712141"/>
            <a:ext cx="6244200" cy="38355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47" name="Google Shape;47;p8"/>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p9"/>
          <p:cNvSpPr txBox="1"/>
          <p:nvPr>
            <p:ph type="title"/>
          </p:nvPr>
        </p:nvSpPr>
        <p:spPr>
          <a:xfrm>
            <a:off x="265500" y="1397350"/>
            <a:ext cx="4045200" cy="13182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p:txBody>
      </p:sp>
      <p:sp>
        <p:nvSpPr>
          <p:cNvPr id="52" name="Google Shape;52;p9"/>
          <p:cNvSpPr txBox="1"/>
          <p:nvPr>
            <p:ph idx="1" type="subTitle"/>
          </p:nvPr>
        </p:nvSpPr>
        <p:spPr>
          <a:xfrm>
            <a:off x="265500" y="273537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3" name="Google Shape;53;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54" name="Google Shape;54;p9"/>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p1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p10"/>
          <p:cNvSpPr txBox="1"/>
          <p:nvPr>
            <p:ph idx="1" type="body"/>
          </p:nvPr>
        </p:nvSpPr>
        <p:spPr>
          <a:xfrm>
            <a:off x="328017" y="4226025"/>
            <a:ext cx="8388600" cy="3936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59" name="Google Shape;59;p10"/>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4.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8.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5.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7.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type="ctrTitle"/>
          </p:nvPr>
        </p:nvSpPr>
        <p:spPr>
          <a:xfrm>
            <a:off x="2390275" y="1800750"/>
            <a:ext cx="6331500" cy="154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SENSORES UNIDAD 1</a:t>
            </a:r>
            <a:endParaRPr/>
          </a:p>
        </p:txBody>
      </p:sp>
      <p:sp>
        <p:nvSpPr>
          <p:cNvPr id="73" name="Google Shape;73;p13"/>
          <p:cNvSpPr txBox="1"/>
          <p:nvPr>
            <p:ph idx="1" type="subTitle"/>
          </p:nvPr>
        </p:nvSpPr>
        <p:spPr>
          <a:xfrm>
            <a:off x="2390267" y="3238450"/>
            <a:ext cx="6331500" cy="1241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2"/>
          <p:cNvSpPr txBox="1"/>
          <p:nvPr>
            <p:ph type="title"/>
          </p:nvPr>
        </p:nvSpPr>
        <p:spPr>
          <a:xfrm>
            <a:off x="406425" y="575725"/>
            <a:ext cx="8296800" cy="1295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t>E) </a:t>
            </a:r>
            <a:r>
              <a:rPr lang="es"/>
              <a:t>Precisión </a:t>
            </a:r>
            <a:endParaRPr/>
          </a:p>
        </p:txBody>
      </p:sp>
      <p:sp>
        <p:nvSpPr>
          <p:cNvPr id="129" name="Google Shape;129;p22"/>
          <p:cNvSpPr txBox="1"/>
          <p:nvPr/>
        </p:nvSpPr>
        <p:spPr>
          <a:xfrm>
            <a:off x="0" y="2048884"/>
            <a:ext cx="9144000" cy="1723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sz="2000">
                <a:highlight>
                  <a:srgbClr val="EFEFEF"/>
                </a:highlight>
                <a:latin typeface="Lato"/>
                <a:ea typeface="Lato"/>
                <a:cs typeface="Lato"/>
                <a:sym typeface="Lato"/>
              </a:rPr>
              <a:t>La precisión es la cualidad de un instrumento que tiene de dar lecturas muy próximas unas de otras, es decir, es el grado de dispersión de las mismas. Un instrumento puede tener una pobre exactitud, pero una gran precisión. Por ejemplo, un manómetro de intervalo o rango de medida de 0 – 10 bar, puede tener un error en la medida cero, sin presión en el proceso y marcando 2 bar.</a:t>
            </a:r>
            <a:endParaRPr sz="2000">
              <a:highlight>
                <a:srgbClr val="EFEFEF"/>
              </a:highlight>
              <a:latin typeface="Lato"/>
              <a:ea typeface="Lato"/>
              <a:cs typeface="Lato"/>
              <a:sym typeface="La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3"/>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135" name="Google Shape;135;p23"/>
          <p:cNvPicPr preferRelativeResize="0"/>
          <p:nvPr/>
        </p:nvPicPr>
        <p:blipFill>
          <a:blip r:embed="rId3">
            <a:alphaModFix/>
          </a:blip>
          <a:stretch>
            <a:fillRect/>
          </a:stretch>
        </p:blipFill>
        <p:spPr>
          <a:xfrm>
            <a:off x="0" y="448725"/>
            <a:ext cx="9144000" cy="42756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4"/>
          <p:cNvSpPr txBox="1"/>
          <p:nvPr>
            <p:ph type="title"/>
          </p:nvPr>
        </p:nvSpPr>
        <p:spPr>
          <a:xfrm>
            <a:off x="406425" y="635000"/>
            <a:ext cx="8296800" cy="1219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t>F) Zona Muerta</a:t>
            </a:r>
            <a:endParaRPr/>
          </a:p>
        </p:txBody>
      </p:sp>
      <p:sp>
        <p:nvSpPr>
          <p:cNvPr id="141" name="Google Shape;141;p24"/>
          <p:cNvSpPr txBox="1"/>
          <p:nvPr/>
        </p:nvSpPr>
        <p:spPr>
          <a:xfrm>
            <a:off x="0" y="2048902"/>
            <a:ext cx="9144000" cy="1608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sz="2300">
                <a:highlight>
                  <a:srgbClr val="EFEFEF"/>
                </a:highlight>
                <a:latin typeface="Lato"/>
                <a:ea typeface="Lato"/>
                <a:cs typeface="Lato"/>
                <a:sym typeface="Lato"/>
              </a:rPr>
              <a:t>La zona muerta es el campo de valores de la variable que no hace variar la indicación o la señal de salida del instrumento, es decir, que no produce su respuesta. Viene dada por un porcentaje del alcance de la medida.</a:t>
            </a:r>
            <a:endParaRPr sz="2300">
              <a:highlight>
                <a:srgbClr val="EFEFEF"/>
              </a:highlight>
              <a:latin typeface="Lato"/>
              <a:ea typeface="Lato"/>
              <a:cs typeface="Lato"/>
              <a:sym typeface="Lato"/>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5"/>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147" name="Google Shape;147;p25"/>
          <p:cNvPicPr preferRelativeResize="0"/>
          <p:nvPr/>
        </p:nvPicPr>
        <p:blipFill>
          <a:blip r:embed="rId3">
            <a:alphaModFix/>
          </a:blip>
          <a:stretch>
            <a:fillRect/>
          </a:stretch>
        </p:blipFill>
        <p:spPr>
          <a:xfrm>
            <a:off x="576263" y="795338"/>
            <a:ext cx="7991475" cy="35528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6"/>
          <p:cNvSpPr txBox="1"/>
          <p:nvPr>
            <p:ph type="title"/>
          </p:nvPr>
        </p:nvSpPr>
        <p:spPr>
          <a:xfrm>
            <a:off x="423600" y="553753"/>
            <a:ext cx="8296800" cy="9786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t>G) S</a:t>
            </a:r>
            <a:r>
              <a:rPr lang="es"/>
              <a:t>ensibilidad </a:t>
            </a:r>
            <a:endParaRPr/>
          </a:p>
        </p:txBody>
      </p:sp>
      <p:sp>
        <p:nvSpPr>
          <p:cNvPr id="153" name="Google Shape;153;p26"/>
          <p:cNvSpPr txBox="1"/>
          <p:nvPr/>
        </p:nvSpPr>
        <p:spPr>
          <a:xfrm>
            <a:off x="0" y="2048933"/>
            <a:ext cx="9144000" cy="241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sz="1800">
                <a:highlight>
                  <a:srgbClr val="EFEFEF"/>
                </a:highlight>
                <a:latin typeface="Lato"/>
                <a:ea typeface="Lato"/>
                <a:cs typeface="Lato"/>
                <a:sym typeface="Lato"/>
              </a:rPr>
              <a:t>La sensibilidad es la pendiente de la curva de calibración. Un sistema será lineal si la sensibilidad es constante. Se dice que un</a:t>
            </a:r>
            <a:endParaRPr sz="1800">
              <a:highlight>
                <a:srgbClr val="EFEFEF"/>
              </a:highlight>
              <a:latin typeface="Lato"/>
              <a:ea typeface="Lato"/>
              <a:cs typeface="Lato"/>
              <a:sym typeface="Lato"/>
            </a:endParaRPr>
          </a:p>
          <a:p>
            <a:pPr indent="0" lvl="0" marL="0" rtl="0" algn="l">
              <a:spcBef>
                <a:spcPts val="0"/>
              </a:spcBef>
              <a:spcAft>
                <a:spcPts val="0"/>
              </a:spcAft>
              <a:buNone/>
            </a:pPr>
            <a:r>
              <a:rPr lang="es" sz="1800">
                <a:highlight>
                  <a:srgbClr val="EFEFEF"/>
                </a:highlight>
                <a:latin typeface="Lato"/>
                <a:ea typeface="Lato"/>
                <a:cs typeface="Lato"/>
                <a:sym typeface="Lato"/>
              </a:rPr>
              <a:t> sistema es sensible si es capaz de notar mínimos cambios en su estado.</a:t>
            </a:r>
            <a:endParaRPr sz="1800">
              <a:highlight>
                <a:srgbClr val="EFEFEF"/>
              </a:highlight>
              <a:latin typeface="Lato"/>
              <a:ea typeface="Lato"/>
              <a:cs typeface="Lato"/>
              <a:sym typeface="Lato"/>
            </a:endParaRPr>
          </a:p>
          <a:p>
            <a:pPr indent="0" lvl="0" marL="0" rtl="0" algn="l">
              <a:spcBef>
                <a:spcPts val="0"/>
              </a:spcBef>
              <a:spcAft>
                <a:spcPts val="0"/>
              </a:spcAft>
              <a:buNone/>
            </a:pPr>
            <a:r>
              <a:rPr lang="es" sz="1800">
                <a:highlight>
                  <a:srgbClr val="EFEFEF"/>
                </a:highlight>
                <a:latin typeface="Lato"/>
                <a:ea typeface="Lato"/>
                <a:cs typeface="Lato"/>
                <a:sym typeface="Lato"/>
              </a:rPr>
              <a:t>                                                  S= dR / dTa</a:t>
            </a:r>
            <a:endParaRPr sz="1800">
              <a:highlight>
                <a:srgbClr val="EFEFEF"/>
              </a:highlight>
              <a:latin typeface="Lato"/>
              <a:ea typeface="Lato"/>
              <a:cs typeface="Lato"/>
              <a:sym typeface="Lato"/>
            </a:endParaRPr>
          </a:p>
          <a:p>
            <a:pPr indent="0" lvl="0" marL="0" rtl="0" algn="l">
              <a:spcBef>
                <a:spcPts val="0"/>
              </a:spcBef>
              <a:spcAft>
                <a:spcPts val="0"/>
              </a:spcAft>
              <a:buNone/>
            </a:pPr>
            <a:r>
              <a:t/>
            </a:r>
            <a:endParaRPr sz="1800">
              <a:highlight>
                <a:srgbClr val="EFEFEF"/>
              </a:highlight>
              <a:latin typeface="Lato"/>
              <a:ea typeface="Lato"/>
              <a:cs typeface="Lato"/>
              <a:sym typeface="Lato"/>
            </a:endParaRPr>
          </a:p>
          <a:p>
            <a:pPr indent="0" lvl="0" marL="0" rtl="0" algn="l">
              <a:spcBef>
                <a:spcPts val="0"/>
              </a:spcBef>
              <a:spcAft>
                <a:spcPts val="0"/>
              </a:spcAft>
              <a:buNone/>
            </a:pPr>
            <a:r>
              <a:rPr lang="es" sz="1800">
                <a:highlight>
                  <a:srgbClr val="EFEFEF"/>
                </a:highlight>
                <a:latin typeface="Lato"/>
                <a:ea typeface="Lato"/>
                <a:cs typeface="Lato"/>
                <a:sym typeface="Lato"/>
              </a:rPr>
              <a:t>CURVA DE CALIBRACIÓN</a:t>
            </a:r>
            <a:endParaRPr sz="1800">
              <a:highlight>
                <a:srgbClr val="EFEFEF"/>
              </a:highlight>
              <a:latin typeface="Lato"/>
              <a:ea typeface="Lato"/>
              <a:cs typeface="Lato"/>
              <a:sym typeface="Lato"/>
            </a:endParaRPr>
          </a:p>
          <a:p>
            <a:pPr indent="0" lvl="0" marL="0" rtl="0" algn="l">
              <a:spcBef>
                <a:spcPts val="0"/>
              </a:spcBef>
              <a:spcAft>
                <a:spcPts val="0"/>
              </a:spcAft>
              <a:buNone/>
            </a:pPr>
            <a:r>
              <a:rPr lang="es" sz="1800">
                <a:highlight>
                  <a:srgbClr val="EFEFEF"/>
                </a:highlight>
                <a:latin typeface="Lato"/>
                <a:ea typeface="Lato"/>
                <a:cs typeface="Lato"/>
                <a:sym typeface="Lato"/>
              </a:rPr>
              <a:t>Es la relación entre la entrada del sistema y su salida, es una gráfica de x contra y, donde x es la entrada y y la salida.</a:t>
            </a:r>
            <a:endParaRPr sz="1800">
              <a:highlight>
                <a:srgbClr val="EFEFEF"/>
              </a:highlight>
              <a:latin typeface="Lato"/>
              <a:ea typeface="Lato"/>
              <a:cs typeface="Lato"/>
              <a:sym typeface="Lato"/>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7"/>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159" name="Google Shape;159;p27"/>
          <p:cNvPicPr preferRelativeResize="0"/>
          <p:nvPr/>
        </p:nvPicPr>
        <p:blipFill>
          <a:blip r:embed="rId3">
            <a:alphaModFix/>
          </a:blip>
          <a:stretch>
            <a:fillRect/>
          </a:stretch>
        </p:blipFill>
        <p:spPr>
          <a:xfrm>
            <a:off x="406425" y="373400"/>
            <a:ext cx="8296800" cy="44088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8"/>
          <p:cNvSpPr txBox="1"/>
          <p:nvPr>
            <p:ph type="title"/>
          </p:nvPr>
        </p:nvSpPr>
        <p:spPr>
          <a:xfrm>
            <a:off x="406425" y="304800"/>
            <a:ext cx="8296800" cy="1287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t>H) Repetitividad</a:t>
            </a:r>
            <a:endParaRPr/>
          </a:p>
        </p:txBody>
      </p:sp>
      <p:sp>
        <p:nvSpPr>
          <p:cNvPr id="165" name="Google Shape;165;p28"/>
          <p:cNvSpPr txBox="1"/>
          <p:nvPr/>
        </p:nvSpPr>
        <p:spPr>
          <a:xfrm>
            <a:off x="0" y="2048917"/>
            <a:ext cx="9144000" cy="2493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 sz="1900">
                <a:highlight>
                  <a:srgbClr val="EFEFEF"/>
                </a:highlight>
                <a:latin typeface="Lato"/>
                <a:ea typeface="Lato"/>
                <a:cs typeface="Lato"/>
                <a:sym typeface="Lato"/>
              </a:rPr>
              <a:t>La repetitividad se define como la fracción de la variancia, total del carácter que se debe a las diferencias permanentes entre los individuos y al igual que la heredabilidad, puede tomar valores entre 0 y 1.</a:t>
            </a:r>
            <a:endParaRPr sz="1900">
              <a:highlight>
                <a:srgbClr val="EFEFEF"/>
              </a:highlight>
              <a:latin typeface="Lato"/>
              <a:ea typeface="Lato"/>
              <a:cs typeface="Lato"/>
              <a:sym typeface="Lato"/>
            </a:endParaRPr>
          </a:p>
          <a:p>
            <a:pPr indent="0" lvl="0" marL="0" rtl="0" algn="l">
              <a:spcBef>
                <a:spcPts val="0"/>
              </a:spcBef>
              <a:spcAft>
                <a:spcPts val="0"/>
              </a:spcAft>
              <a:buNone/>
            </a:pPr>
            <a:r>
              <a:rPr lang="es" sz="1900">
                <a:highlight>
                  <a:srgbClr val="EFEFEF"/>
                </a:highlight>
                <a:latin typeface="Lato"/>
                <a:ea typeface="Lato"/>
                <a:cs typeface="Lato"/>
                <a:sym typeface="Lato"/>
              </a:rPr>
              <a:t>La heredabilidad o repetitividad H, es un indicativo de la validez o utilidad de las pruebas de evaluación de genotipos, cuando H = 1 significa que las diferencias observadas entre las medias genotípicas del ensayo son debido al efecto genético; mientras que H = 0 indica que las diferencias observadas son debido al error aleatorio o experimental.</a:t>
            </a:r>
            <a:endParaRPr sz="1900">
              <a:highlight>
                <a:srgbClr val="EFEFEF"/>
              </a:highlight>
              <a:latin typeface="Lato"/>
              <a:ea typeface="Lato"/>
              <a:cs typeface="Lato"/>
              <a:sym typeface="Lato"/>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9"/>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171" name="Google Shape;171;p29"/>
          <p:cNvPicPr preferRelativeResize="0"/>
          <p:nvPr/>
        </p:nvPicPr>
        <p:blipFill>
          <a:blip r:embed="rId3">
            <a:alphaModFix/>
          </a:blip>
          <a:stretch>
            <a:fillRect/>
          </a:stretch>
        </p:blipFill>
        <p:spPr>
          <a:xfrm>
            <a:off x="736125" y="329800"/>
            <a:ext cx="7967100" cy="449605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0"/>
          <p:cNvSpPr txBox="1"/>
          <p:nvPr>
            <p:ph type="title"/>
          </p:nvPr>
        </p:nvSpPr>
        <p:spPr>
          <a:xfrm>
            <a:off x="1990787" y="506368"/>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I) HISTERESIS</a:t>
            </a:r>
            <a:endParaRPr/>
          </a:p>
        </p:txBody>
      </p:sp>
      <p:sp>
        <p:nvSpPr>
          <p:cNvPr id="177" name="Google Shape;177;p30"/>
          <p:cNvSpPr txBox="1"/>
          <p:nvPr>
            <p:ph idx="1" type="body"/>
          </p:nvPr>
        </p:nvSpPr>
        <p:spPr>
          <a:xfrm>
            <a:off x="1990787" y="1070551"/>
            <a:ext cx="63216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s"/>
              <a:t>La histéresis, o desplazamiento diferencial, es la diferencia entre los puntos de operación (conectado) y liberación (desconectado) cuando el objeto se aleja de la cara del sensor y se expresa como un porcentaje de la distancia de detección. Sin una histéresis suficiente, el sensor de proximidad se conecta y desconecta continuamente al aplicar una vibración excesiva al objeto o al sensor, aunque se puede ajustar mediante circuitos adicionales.</a:t>
            </a:r>
            <a:endParaRPr/>
          </a:p>
        </p:txBody>
      </p:sp>
      <p:pic>
        <p:nvPicPr>
          <p:cNvPr id="178" name="Google Shape;178;p30"/>
          <p:cNvPicPr preferRelativeResize="0"/>
          <p:nvPr/>
        </p:nvPicPr>
        <p:blipFill>
          <a:blip r:embed="rId3">
            <a:alphaModFix/>
          </a:blip>
          <a:stretch>
            <a:fillRect/>
          </a:stretch>
        </p:blipFill>
        <p:spPr>
          <a:xfrm>
            <a:off x="5280125" y="3361525"/>
            <a:ext cx="3360275" cy="128205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31"/>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J) ELEMENTOS PRIMAR</a:t>
            </a:r>
            <a:r>
              <a:rPr lang="es"/>
              <a:t>IOS</a:t>
            </a:r>
            <a:endParaRPr/>
          </a:p>
        </p:txBody>
      </p:sp>
      <p:sp>
        <p:nvSpPr>
          <p:cNvPr id="184" name="Google Shape;184;p31"/>
          <p:cNvSpPr txBox="1"/>
          <p:nvPr>
            <p:ph idx="1" type="body"/>
          </p:nvPr>
        </p:nvSpPr>
        <p:spPr>
          <a:xfrm>
            <a:off x="2400250" y="1435201"/>
            <a:ext cx="6321600" cy="32565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s"/>
              <a:t>Los sensores captan el valor de la variable de proceso y envían una señal de salida predeterminada. El sensor puede formar parte de otro instrumento (por ejemplo, un transmisor) o bien puede estar separado. También se denomina detector o elemento primario por estar en contacto con la variable, con lo que utiliza o absorbe energía del medio controlado para dar, al sistema de medición, una indicación en respuesta a la variación de la variable. El efecto producido por el elemento primario puede ser un cambio de presión, fuerza, posición, medida eléctrica, etc.</a:t>
            </a:r>
            <a:endParaRPr/>
          </a:p>
        </p:txBody>
      </p:sp>
      <p:pic>
        <p:nvPicPr>
          <p:cNvPr id="185" name="Google Shape;185;p31"/>
          <p:cNvPicPr preferRelativeResize="0"/>
          <p:nvPr/>
        </p:nvPicPr>
        <p:blipFill>
          <a:blip r:embed="rId3">
            <a:alphaModFix/>
          </a:blip>
          <a:stretch>
            <a:fillRect/>
          </a:stretch>
        </p:blipFill>
        <p:spPr>
          <a:xfrm>
            <a:off x="0" y="1737200"/>
            <a:ext cx="2400249" cy="21356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4"/>
          <p:cNvSpPr txBox="1"/>
          <p:nvPr>
            <p:ph type="title"/>
          </p:nvPr>
        </p:nvSpPr>
        <p:spPr>
          <a:xfrm>
            <a:off x="265500" y="1912650"/>
            <a:ext cx="4045200" cy="1318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t>Conceptos basicos</a:t>
            </a:r>
            <a:endParaRPr/>
          </a:p>
        </p:txBody>
      </p:sp>
      <p:sp>
        <p:nvSpPr>
          <p:cNvPr id="79" name="Google Shape;79;p14"/>
          <p:cNvSpPr txBox="1"/>
          <p:nvPr>
            <p:ph idx="2" type="body"/>
          </p:nvPr>
        </p:nvSpPr>
        <p:spPr>
          <a:xfrm>
            <a:off x="4310700" y="380525"/>
            <a:ext cx="4443900" cy="4763100"/>
          </a:xfrm>
          <a:prstGeom prst="rect">
            <a:avLst/>
          </a:prstGeom>
        </p:spPr>
        <p:txBody>
          <a:bodyPr anchorCtr="0" anchor="ctr" bIns="91425" lIns="91425" spcFirstLastPara="1" rIns="91425" wrap="square" tIns="91425">
            <a:noAutofit/>
          </a:bodyPr>
          <a:lstStyle/>
          <a:p>
            <a:pPr indent="-342900" lvl="0" marL="457200" rtl="0" algn="l">
              <a:spcBef>
                <a:spcPts val="0"/>
              </a:spcBef>
              <a:spcAft>
                <a:spcPts val="0"/>
              </a:spcAft>
              <a:buSzPts val="1800"/>
              <a:buChar char="●"/>
            </a:pPr>
            <a:r>
              <a:rPr lang="es"/>
              <a:t>a) </a:t>
            </a:r>
            <a:r>
              <a:rPr lang="es"/>
              <a:t>Campo de medida.</a:t>
            </a:r>
            <a:endParaRPr/>
          </a:p>
          <a:p>
            <a:pPr indent="-342900" lvl="0" marL="457200" rtl="0" algn="l">
              <a:spcBef>
                <a:spcPts val="0"/>
              </a:spcBef>
              <a:spcAft>
                <a:spcPts val="0"/>
              </a:spcAft>
              <a:buSzPts val="1800"/>
              <a:buChar char="●"/>
            </a:pPr>
            <a:r>
              <a:rPr lang="es"/>
              <a:t>b) Alcance. .</a:t>
            </a:r>
            <a:endParaRPr/>
          </a:p>
          <a:p>
            <a:pPr indent="-342900" lvl="0" marL="457200" rtl="0" algn="l">
              <a:spcBef>
                <a:spcPts val="0"/>
              </a:spcBef>
              <a:spcAft>
                <a:spcPts val="0"/>
              </a:spcAft>
              <a:buSzPts val="1800"/>
              <a:buChar char="●"/>
            </a:pPr>
            <a:r>
              <a:rPr lang="es"/>
              <a:t>c) Error. .</a:t>
            </a:r>
            <a:endParaRPr/>
          </a:p>
          <a:p>
            <a:pPr indent="-342900" lvl="0" marL="457200" rtl="0" algn="l">
              <a:spcBef>
                <a:spcPts val="0"/>
              </a:spcBef>
              <a:spcAft>
                <a:spcPts val="0"/>
              </a:spcAft>
              <a:buSzPts val="1800"/>
              <a:buChar char="●"/>
            </a:pPr>
            <a:r>
              <a:rPr lang="es"/>
              <a:t>d) Exactitud. </a:t>
            </a:r>
            <a:endParaRPr/>
          </a:p>
          <a:p>
            <a:pPr indent="-342900" lvl="0" marL="457200" rtl="0" algn="l">
              <a:spcBef>
                <a:spcPts val="0"/>
              </a:spcBef>
              <a:spcAft>
                <a:spcPts val="0"/>
              </a:spcAft>
              <a:buSzPts val="1800"/>
              <a:buChar char="●"/>
            </a:pPr>
            <a:r>
              <a:rPr lang="es"/>
              <a:t>e) Precisión. </a:t>
            </a:r>
            <a:endParaRPr/>
          </a:p>
          <a:p>
            <a:pPr indent="-342900" lvl="0" marL="457200" rtl="0" algn="l">
              <a:spcBef>
                <a:spcPts val="0"/>
              </a:spcBef>
              <a:spcAft>
                <a:spcPts val="0"/>
              </a:spcAft>
              <a:buSzPts val="1800"/>
              <a:buChar char="●"/>
            </a:pPr>
            <a:r>
              <a:rPr lang="es"/>
              <a:t>f) Zona Muerta. </a:t>
            </a:r>
            <a:endParaRPr/>
          </a:p>
          <a:p>
            <a:pPr indent="-342900" lvl="0" marL="457200" rtl="0" algn="l">
              <a:spcBef>
                <a:spcPts val="0"/>
              </a:spcBef>
              <a:spcAft>
                <a:spcPts val="0"/>
              </a:spcAft>
              <a:buSzPts val="1800"/>
              <a:buChar char="●"/>
            </a:pPr>
            <a:r>
              <a:rPr lang="es"/>
              <a:t>g) Sensibilidad.</a:t>
            </a:r>
            <a:endParaRPr/>
          </a:p>
          <a:p>
            <a:pPr indent="-342900" lvl="0" marL="457200" rtl="0" algn="l">
              <a:spcBef>
                <a:spcPts val="0"/>
              </a:spcBef>
              <a:spcAft>
                <a:spcPts val="0"/>
              </a:spcAft>
              <a:buSzPts val="1800"/>
              <a:buChar char="●"/>
            </a:pPr>
            <a:r>
              <a:rPr lang="es"/>
              <a:t>h) Repetibilidad. </a:t>
            </a:r>
            <a:endParaRPr/>
          </a:p>
          <a:p>
            <a:pPr indent="-342900" lvl="0" marL="457200" rtl="0" algn="l">
              <a:spcBef>
                <a:spcPts val="0"/>
              </a:spcBef>
              <a:spcAft>
                <a:spcPts val="0"/>
              </a:spcAft>
              <a:buSzPts val="1800"/>
              <a:buChar char="●"/>
            </a:pPr>
            <a:r>
              <a:rPr lang="es"/>
              <a:t>i) Histéresis. )</a:t>
            </a:r>
            <a:endParaRPr/>
          </a:p>
          <a:p>
            <a:pPr indent="-342900" lvl="0" marL="457200" rtl="0" algn="l">
              <a:spcBef>
                <a:spcPts val="0"/>
              </a:spcBef>
              <a:spcAft>
                <a:spcPts val="0"/>
              </a:spcAft>
              <a:buSzPts val="1800"/>
              <a:buChar char="●"/>
            </a:pPr>
            <a:r>
              <a:rPr lang="es"/>
              <a:t>j) Elemento primario</a:t>
            </a:r>
            <a:r>
              <a:rPr b="1" lang="es"/>
              <a:t>.</a:t>
            </a:r>
            <a:endParaRPr b="1"/>
          </a:p>
          <a:p>
            <a:pPr indent="-342900" lvl="0" marL="457200" rtl="0" algn="l">
              <a:spcBef>
                <a:spcPts val="0"/>
              </a:spcBef>
              <a:spcAft>
                <a:spcPts val="0"/>
              </a:spcAft>
              <a:buSzPts val="1800"/>
              <a:buChar char="●"/>
            </a:pPr>
            <a:r>
              <a:rPr b="1" lang="es"/>
              <a:t>k) Transductor.</a:t>
            </a:r>
            <a:endParaRPr b="1"/>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2"/>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K) TRANS</a:t>
            </a:r>
            <a:r>
              <a:rPr lang="es"/>
              <a:t>DUCTOR</a:t>
            </a:r>
            <a:endParaRPr/>
          </a:p>
        </p:txBody>
      </p:sp>
      <p:sp>
        <p:nvSpPr>
          <p:cNvPr id="191" name="Google Shape;191;p32"/>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s"/>
              <a:t>Los transductores reciben una señal de entrada función de una o más cantidades físicas y la con-vierten modificada o no a una señal de salida, es decir, convierten la energía de entrada de una forma a energía de salida en otra forma. Son transductores, un relé, un elemento primario, un transmisor, un convertidor PP/I (presión de proceso a intensidad), un convertidor PP/P (presión de proceso a señal neumática), etc.</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5"/>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419100" lvl="0" marL="457200" rtl="0" algn="l">
              <a:spcBef>
                <a:spcPts val="0"/>
              </a:spcBef>
              <a:spcAft>
                <a:spcPts val="0"/>
              </a:spcAft>
              <a:buSzPts val="3000"/>
              <a:buAutoNum type="alphaUcParenR"/>
            </a:pPr>
            <a:r>
              <a:rPr lang="es"/>
              <a:t>Campo de Medida</a:t>
            </a:r>
            <a:endParaRPr/>
          </a:p>
        </p:txBody>
      </p:sp>
      <p:sp>
        <p:nvSpPr>
          <p:cNvPr id="85" name="Google Shape;85;p15"/>
          <p:cNvSpPr txBox="1"/>
          <p:nvPr>
            <p:ph idx="1" type="body"/>
          </p:nvPr>
        </p:nvSpPr>
        <p:spPr>
          <a:xfrm>
            <a:off x="2400300" y="1602675"/>
            <a:ext cx="4982700" cy="15216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1200"/>
              </a:spcAft>
              <a:buSzPts val="1600"/>
              <a:buChar char="●"/>
            </a:pPr>
            <a:r>
              <a:rPr lang="es" sz="1600"/>
              <a:t>El campo de medida (range) es el espectro o conjunto de valores de la variable medida que están comprendidos dentro de los límites superior e inferior de la capacidad de medida, de recepción o de transmisión del instrumento</a:t>
            </a:r>
            <a:endParaRPr sz="1600"/>
          </a:p>
        </p:txBody>
      </p:sp>
      <p:sp>
        <p:nvSpPr>
          <p:cNvPr id="86" name="Google Shape;86;p15"/>
          <p:cNvSpPr txBox="1"/>
          <p:nvPr>
            <p:ph idx="2" type="body"/>
          </p:nvPr>
        </p:nvSpPr>
        <p:spPr>
          <a:xfrm>
            <a:off x="8195722" y="3969675"/>
            <a:ext cx="526200" cy="6354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1200"/>
              </a:spcAft>
              <a:buSzPts val="1600"/>
              <a:buChar char="●"/>
            </a:pPr>
            <a:r>
              <a:t/>
            </a:r>
            <a:endParaRPr sz="1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6"/>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B) Alcance</a:t>
            </a:r>
            <a:endParaRPr/>
          </a:p>
        </p:txBody>
      </p:sp>
      <p:sp>
        <p:nvSpPr>
          <p:cNvPr id="92" name="Google Shape;92;p16"/>
          <p:cNvSpPr txBox="1"/>
          <p:nvPr>
            <p:ph idx="1" type="body"/>
          </p:nvPr>
        </p:nvSpPr>
        <p:spPr>
          <a:xfrm>
            <a:off x="2400298" y="1602675"/>
            <a:ext cx="5973300" cy="3002400"/>
          </a:xfrm>
          <a:prstGeom prst="rect">
            <a:avLst/>
          </a:prstGeom>
        </p:spPr>
        <p:txBody>
          <a:bodyPr anchorCtr="0" anchor="t" bIns="91425" lIns="91425" spcFirstLastPara="1" rIns="91425" wrap="square" tIns="91425">
            <a:noAutofit/>
          </a:bodyPr>
          <a:lstStyle/>
          <a:p>
            <a:pPr indent="-228600" lvl="0" marL="457200" rtl="0" algn="l">
              <a:spcBef>
                <a:spcPts val="0"/>
              </a:spcBef>
              <a:spcAft>
                <a:spcPts val="1200"/>
              </a:spcAft>
              <a:buSzPts val="1600"/>
              <a:buNone/>
            </a:pPr>
            <a:r>
              <a:rPr lang="es" sz="1600"/>
              <a:t>El alcance (span) es la diferencia algebraica entre los valores superior e inferior del campo de me- dida del instrumento. En los ejemplos anteriores es de 10 bar para el manómetro, de 25 bar para el transmisor de presión y de 200 °C para el instrumento de temperatura.</a:t>
            </a:r>
            <a:endParaRPr sz="1600"/>
          </a:p>
        </p:txBody>
      </p:sp>
      <p:sp>
        <p:nvSpPr>
          <p:cNvPr id="93" name="Google Shape;93;p16"/>
          <p:cNvSpPr txBox="1"/>
          <p:nvPr>
            <p:ph idx="2" type="body"/>
          </p:nvPr>
        </p:nvSpPr>
        <p:spPr>
          <a:xfrm rot="10800000">
            <a:off x="9398115" y="4605900"/>
            <a:ext cx="76200" cy="9915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sz="1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7"/>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t>Planificación</a:t>
            </a:r>
            <a:endParaRPr/>
          </a:p>
        </p:txBody>
      </p:sp>
      <p:pic>
        <p:nvPicPr>
          <p:cNvPr id="99" name="Google Shape;99;p17"/>
          <p:cNvPicPr preferRelativeResize="0"/>
          <p:nvPr/>
        </p:nvPicPr>
        <p:blipFill>
          <a:blip r:embed="rId3">
            <a:alphaModFix/>
          </a:blip>
          <a:stretch>
            <a:fillRect/>
          </a:stretch>
        </p:blipFill>
        <p:spPr>
          <a:xfrm>
            <a:off x="51574" y="0"/>
            <a:ext cx="9040852" cy="51435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8"/>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s"/>
              <a:t>C) Error</a:t>
            </a:r>
            <a:endParaRPr/>
          </a:p>
        </p:txBody>
      </p:sp>
      <p:sp>
        <p:nvSpPr>
          <p:cNvPr id="105" name="Google Shape;105;p18"/>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b="1" lang="es" sz="2100">
                <a:solidFill>
                  <a:schemeClr val="dk1"/>
                </a:solidFill>
              </a:rPr>
              <a:t>El error de la medida es la desviación que presentan las medidas práccas de una variable de pro- ceso con relación a las medidas teóricas o ideales, como resultado de las imperfecciones de los aparatos y de las variables parásitas que afectan al proceso.</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9"/>
          <p:cNvSpPr txBox="1"/>
          <p:nvPr>
            <p:ph type="title"/>
          </p:nvPr>
        </p:nvSpPr>
        <p:spPr>
          <a:xfrm>
            <a:off x="265500" y="1912650"/>
            <a:ext cx="4045200" cy="1318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t>Objetivos para la próxima reunión</a:t>
            </a:r>
            <a:endParaRPr/>
          </a:p>
        </p:txBody>
      </p:sp>
      <p:sp>
        <p:nvSpPr>
          <p:cNvPr id="111" name="Google Shape;111;p1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342900" lvl="0" marL="457200" rtl="0" algn="l">
              <a:spcBef>
                <a:spcPts val="0"/>
              </a:spcBef>
              <a:spcAft>
                <a:spcPts val="0"/>
              </a:spcAft>
              <a:buSzPts val="1800"/>
              <a:buAutoNum type="arabicPeriod"/>
            </a:pPr>
            <a:r>
              <a:rPr lang="es"/>
              <a:t>Escribe aquí tu texto Escribe aquí tu texto</a:t>
            </a:r>
            <a:endParaRPr/>
          </a:p>
          <a:p>
            <a:pPr indent="-342900" lvl="0" marL="457200" rtl="0" algn="l">
              <a:spcBef>
                <a:spcPts val="1600"/>
              </a:spcBef>
              <a:spcAft>
                <a:spcPts val="0"/>
              </a:spcAft>
              <a:buSzPts val="1800"/>
              <a:buAutoNum type="arabicPeriod"/>
            </a:pPr>
            <a:r>
              <a:rPr lang="es"/>
              <a:t>Escribe aquí tu texto Escribe aquí tu texto</a:t>
            </a:r>
            <a:endParaRPr/>
          </a:p>
          <a:p>
            <a:pPr indent="-342900" lvl="0" marL="457200" rtl="0" algn="l">
              <a:spcBef>
                <a:spcPts val="1600"/>
              </a:spcBef>
              <a:spcAft>
                <a:spcPts val="1600"/>
              </a:spcAft>
              <a:buSzPts val="1800"/>
              <a:buAutoNum type="arabicPeriod"/>
            </a:pPr>
            <a:r>
              <a:rPr lang="es"/>
              <a:t>Escribe aquí tu texto Escribe aquí tu texto</a:t>
            </a:r>
            <a:endParaRPr/>
          </a:p>
        </p:txBody>
      </p:sp>
      <p:pic>
        <p:nvPicPr>
          <p:cNvPr id="112" name="Google Shape;112;p19"/>
          <p:cNvPicPr preferRelativeResize="0"/>
          <p:nvPr/>
        </p:nvPicPr>
        <p:blipFill>
          <a:blip r:embed="rId3">
            <a:alphaModFix/>
          </a:blip>
          <a:stretch>
            <a:fillRect/>
          </a:stretch>
        </p:blipFill>
        <p:spPr>
          <a:xfrm>
            <a:off x="0" y="0"/>
            <a:ext cx="9144000" cy="51435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0"/>
          <p:cNvSpPr txBox="1"/>
          <p:nvPr>
            <p:ph type="title"/>
          </p:nvPr>
        </p:nvSpPr>
        <p:spPr>
          <a:xfrm>
            <a:off x="406425" y="381000"/>
            <a:ext cx="8296800" cy="1024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t>D) Exactitud </a:t>
            </a:r>
            <a:endParaRPr/>
          </a:p>
        </p:txBody>
      </p:sp>
      <p:sp>
        <p:nvSpPr>
          <p:cNvPr id="118" name="Google Shape;118;p20"/>
          <p:cNvSpPr txBox="1"/>
          <p:nvPr/>
        </p:nvSpPr>
        <p:spPr>
          <a:xfrm>
            <a:off x="0" y="2048879"/>
            <a:ext cx="7840200" cy="1252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s" sz="2300">
                <a:highlight>
                  <a:srgbClr val="EFEFEF"/>
                </a:highlight>
                <a:latin typeface="Lato"/>
                <a:ea typeface="Lato"/>
                <a:cs typeface="Lato"/>
                <a:sym typeface="Lato"/>
              </a:rPr>
              <a:t>La exactud (accuracy) es la cualidad de un instrumento de medida por la que ende a dar lecturas próximas al valor verdadero de la magnitud medida.</a:t>
            </a:r>
            <a:endParaRPr b="1" sz="2300">
              <a:highlight>
                <a:srgbClr val="EFEFEF"/>
              </a:highlight>
              <a:latin typeface="Lato"/>
              <a:ea typeface="Lato"/>
              <a:cs typeface="Lato"/>
              <a:sym typeface="La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pic>
        <p:nvPicPr>
          <p:cNvPr id="123" name="Google Shape;123;p21"/>
          <p:cNvPicPr preferRelativeResize="0"/>
          <p:nvPr/>
        </p:nvPicPr>
        <p:blipFill>
          <a:blip r:embed="rId3">
            <a:alphaModFix/>
          </a:blip>
          <a:stretch>
            <a:fillRect/>
          </a:stretch>
        </p:blipFill>
        <p:spPr>
          <a:xfrm>
            <a:off x="1735677" y="152400"/>
            <a:ext cx="5613400" cy="48387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