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76" r:id="rId4"/>
    <p:sldId id="257" r:id="rId5"/>
    <p:sldId id="259" r:id="rId6"/>
    <p:sldId id="260" r:id="rId7"/>
    <p:sldId id="261" r:id="rId8"/>
    <p:sldId id="262" r:id="rId9"/>
    <p:sldId id="263" r:id="rId10"/>
    <p:sldId id="264" r:id="rId11"/>
    <p:sldId id="265" r:id="rId12"/>
    <p:sldId id="266" r:id="rId13"/>
    <p:sldId id="267" r:id="rId14"/>
    <p:sldId id="268" r:id="rId15"/>
    <p:sldId id="277" r:id="rId16"/>
    <p:sldId id="278" r:id="rId17"/>
    <p:sldId id="279" r:id="rId18"/>
    <p:sldId id="280" r:id="rId19"/>
    <p:sldId id="281" r:id="rId20"/>
    <p:sldId id="283" r:id="rId21"/>
    <p:sldId id="284" r:id="rId22"/>
    <p:sldId id="282" r:id="rId23"/>
    <p:sldId id="269" r:id="rId24"/>
    <p:sldId id="270" r:id="rId25"/>
    <p:sldId id="271" r:id="rId26"/>
    <p:sldId id="272" r:id="rId27"/>
    <p:sldId id="273" r:id="rId28"/>
    <p:sldId id="274"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71" d="100"/>
          <a:sy n="71" d="100"/>
        </p:scale>
        <p:origin x="2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104076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345915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53A898-0D52-4676-BBF1-4A19F1F3B7AA}"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279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B043555-4DA9-4466-98C0-4DCDED22DF4A}" type="datetimeFigureOut">
              <a:rPr lang="es-MX" smtClean="0"/>
              <a:t>12/09/2023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79383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B043555-4DA9-4466-98C0-4DCDED22DF4A}" type="datetimeFigureOut">
              <a:rPr lang="es-MX" smtClean="0"/>
              <a:t>12/09/2023</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53A898-0D52-4676-BBF1-4A19F1F3B7AA}"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184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B043555-4DA9-4466-98C0-4DCDED22DF4A}" type="datetimeFigureOut">
              <a:rPr lang="es-MX" smtClean="0"/>
              <a:t>12/09/2023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3478539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336478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217288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106277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043555-4DA9-4466-98C0-4DCDED22DF4A}" type="datetimeFigureOut">
              <a:rPr lang="es-MX" smtClean="0"/>
              <a:t>12/09/2023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405063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B043555-4DA9-4466-98C0-4DCDED22DF4A}" type="datetimeFigureOut">
              <a:rPr lang="es-MX" smtClean="0"/>
              <a:t>12/09/2023</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8263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B043555-4DA9-4466-98C0-4DCDED22DF4A}" type="datetimeFigureOut">
              <a:rPr lang="es-MX" smtClean="0"/>
              <a:t>12/09/2023</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22459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B043555-4DA9-4466-98C0-4DCDED22DF4A}" type="datetimeFigureOut">
              <a:rPr lang="es-MX" smtClean="0"/>
              <a:t>12/09/2023</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362972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43555-4DA9-4466-98C0-4DCDED22DF4A}" type="datetimeFigureOut">
              <a:rPr lang="es-MX" smtClean="0"/>
              <a:t>12/09/2023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41116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043555-4DA9-4466-98C0-4DCDED22DF4A}" type="datetimeFigureOut">
              <a:rPr lang="es-MX" smtClean="0"/>
              <a:t>12/09/2023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344398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043555-4DA9-4466-98C0-4DCDED22DF4A}" type="datetimeFigureOut">
              <a:rPr lang="es-MX" smtClean="0"/>
              <a:t>12/09/2023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153A898-0D52-4676-BBF1-4A19F1F3B7AA}" type="slidenum">
              <a:rPr lang="es-MX" smtClean="0"/>
              <a:t>‹Nº›</a:t>
            </a:fld>
            <a:endParaRPr lang="es-MX"/>
          </a:p>
        </p:txBody>
      </p:sp>
    </p:spTree>
    <p:extLst>
      <p:ext uri="{BB962C8B-B14F-4D97-AF65-F5344CB8AC3E}">
        <p14:creationId xmlns:p14="http://schemas.microsoft.com/office/powerpoint/2010/main" val="30619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B043555-4DA9-4466-98C0-4DCDED22DF4A}" type="datetimeFigureOut">
              <a:rPr lang="es-MX" smtClean="0"/>
              <a:t>12/09/2023</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153A898-0D52-4676-BBF1-4A19F1F3B7AA}" type="slidenum">
              <a:rPr lang="es-MX" smtClean="0"/>
              <a:t>‹Nº›</a:t>
            </a:fld>
            <a:endParaRPr lang="es-MX"/>
          </a:p>
        </p:txBody>
      </p:sp>
    </p:spTree>
    <p:extLst>
      <p:ext uri="{BB962C8B-B14F-4D97-AF65-F5344CB8AC3E}">
        <p14:creationId xmlns:p14="http://schemas.microsoft.com/office/powerpoint/2010/main" val="24113030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s.wikipedia.org/wiki/Tensi%C3%B3n_(electricidad)" TargetMode="External"/><Relationship Id="rId7" Type="http://schemas.openxmlformats.org/officeDocument/2006/relationships/image" Target="../media/image19.jpg"/><Relationship Id="rId2" Type="http://schemas.openxmlformats.org/officeDocument/2006/relationships/hyperlink" Target="https://es.wikipedia.org/wiki/Fuente_el%C3%A9ctrica#Fuentes_ideales" TargetMode="External"/><Relationship Id="rId1" Type="http://schemas.openxmlformats.org/officeDocument/2006/relationships/slideLayout" Target="../slideLayouts/slideLayout2.xml"/><Relationship Id="rId6" Type="http://schemas.openxmlformats.org/officeDocument/2006/relationships/hyperlink" Target="https://es.wikipedia.org/wiki/Corriente_el%C3%A9ctrica" TargetMode="External"/><Relationship Id="rId5" Type="http://schemas.openxmlformats.org/officeDocument/2006/relationships/hyperlink" Target="https://es.wikipedia.org/wiki/Equivalente_de_Th%C3%A9venin" TargetMode="External"/><Relationship Id="rId4" Type="http://schemas.openxmlformats.org/officeDocument/2006/relationships/hyperlink" Target="https://es.wikipedia.org/wiki/Impedanci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4C88B3B-C4E7-4929-B10C-7F18EF5609B2}"/>
              </a:ext>
            </a:extLst>
          </p:cNvPr>
          <p:cNvSpPr txBox="1"/>
          <p:nvPr/>
        </p:nvSpPr>
        <p:spPr>
          <a:xfrm>
            <a:off x="2898962" y="394692"/>
            <a:ext cx="6661896" cy="6463308"/>
          </a:xfrm>
          <a:prstGeom prst="rect">
            <a:avLst/>
          </a:prstGeom>
          <a:noFill/>
        </p:spPr>
        <p:txBody>
          <a:bodyPr wrap="square">
            <a:spAutoFit/>
          </a:bodyPr>
          <a:lstStyle/>
          <a:p>
            <a:pPr algn="ctr"/>
            <a:r>
              <a:rPr lang="es-MX" dirty="0">
                <a:latin typeface="Bodoni MT" panose="02070603080606020203" pitchFamily="18" charset="0"/>
              </a:rPr>
              <a:t>INSTITUTO TECNOLÓGICO DE SAN ANDRÉS TUXTLA</a:t>
            </a:r>
            <a:br>
              <a:rPr lang="es-MX" dirty="0">
                <a:latin typeface="Bodoni MT" panose="02070603080606020203" pitchFamily="18" charset="0"/>
              </a:rPr>
            </a:br>
            <a:br>
              <a:rPr lang="es-MX" dirty="0">
                <a:latin typeface="Bodoni MT" panose="02070603080606020203" pitchFamily="18" charset="0"/>
              </a:rPr>
            </a:br>
            <a:r>
              <a:rPr lang="es-MX" dirty="0">
                <a:latin typeface="Bodoni MT" panose="02070603080606020203" pitchFamily="18" charset="0"/>
              </a:rPr>
              <a:t>CARRERA</a:t>
            </a:r>
            <a:br>
              <a:rPr lang="es-MX" dirty="0">
                <a:latin typeface="Bodoni MT" panose="02070603080606020203" pitchFamily="18" charset="0"/>
              </a:rPr>
            </a:br>
            <a:r>
              <a:rPr lang="es-MX" dirty="0">
                <a:latin typeface="Bodoni MT" panose="02070603080606020203" pitchFamily="18" charset="0"/>
              </a:rPr>
              <a:t>INGENIERÍA INFORMÁTICA </a:t>
            </a:r>
          </a:p>
          <a:p>
            <a:pPr algn="ctr"/>
            <a:r>
              <a:rPr lang="es-MX" dirty="0">
                <a:latin typeface="Bodoni MT" panose="02070603080606020203" pitchFamily="18" charset="0"/>
              </a:rPr>
              <a:t>   </a:t>
            </a:r>
            <a:br>
              <a:rPr lang="es-MX" dirty="0">
                <a:latin typeface="Bodoni MT" panose="02070603080606020203" pitchFamily="18" charset="0"/>
              </a:rPr>
            </a:br>
            <a:r>
              <a:rPr lang="es-MX" dirty="0">
                <a:latin typeface="Bodoni MT" panose="02070603080606020203" pitchFamily="18" charset="0"/>
              </a:rPr>
              <a:t>ASIGNATURA</a:t>
            </a:r>
            <a:br>
              <a:rPr lang="es-MX" dirty="0">
                <a:latin typeface="Bodoni MT" panose="02070603080606020203" pitchFamily="18" charset="0"/>
              </a:rPr>
            </a:br>
            <a:r>
              <a:rPr lang="es-MX" dirty="0">
                <a:latin typeface="Bodoni MT" panose="02070603080606020203" pitchFamily="18" charset="0"/>
              </a:rPr>
              <a:t>SISTEMA ELECTRÓNICOS PARA INFORMÁTICA</a:t>
            </a:r>
            <a:br>
              <a:rPr lang="es-MX" dirty="0">
                <a:latin typeface="Bodoni MT" panose="02070603080606020203" pitchFamily="18" charset="0"/>
              </a:rPr>
            </a:br>
            <a:br>
              <a:rPr lang="es-MX" dirty="0">
                <a:latin typeface="Bodoni MT" panose="02070603080606020203" pitchFamily="18" charset="0"/>
              </a:rPr>
            </a:br>
            <a:r>
              <a:rPr lang="es-MX" dirty="0">
                <a:latin typeface="Bodoni MT" panose="02070603080606020203" pitchFamily="18" charset="0"/>
              </a:rPr>
              <a:t>ALUMNOS Y NÚMERO DE CONTROL:</a:t>
            </a:r>
            <a:br>
              <a:rPr lang="es-MX" dirty="0">
                <a:latin typeface="Bodoni MT" panose="02070603080606020203" pitchFamily="18" charset="0"/>
              </a:rPr>
            </a:br>
            <a:r>
              <a:rPr lang="es-MX" dirty="0">
                <a:latin typeface="Bodoni MT" panose="02070603080606020203" pitchFamily="18" charset="0"/>
              </a:rPr>
              <a:t>CARLOS JAEL PIO COMI-221U0509</a:t>
            </a:r>
          </a:p>
          <a:p>
            <a:pPr algn="ctr"/>
            <a:r>
              <a:rPr lang="es-MX" dirty="0">
                <a:latin typeface="Bodoni MT" panose="02070603080606020203" pitchFamily="18" charset="0"/>
              </a:rPr>
              <a:t>AXEL SAN JUAN VELASCO-221U0519</a:t>
            </a:r>
          </a:p>
          <a:p>
            <a:pPr algn="ctr"/>
            <a:r>
              <a:rPr lang="es-MX" dirty="0">
                <a:latin typeface="Bodoni MT" panose="02070603080606020203" pitchFamily="18" charset="0"/>
              </a:rPr>
              <a:t>KELVIN POLITO CHIGO-221U0510</a:t>
            </a:r>
          </a:p>
          <a:p>
            <a:pPr algn="ctr"/>
            <a:r>
              <a:rPr lang="es-MX" dirty="0">
                <a:latin typeface="Bodoni MT" panose="02070603080606020203" pitchFamily="18" charset="0"/>
              </a:rPr>
              <a:t>RAFAEL PAXTIAN CAMPECHANO- 221U0508</a:t>
            </a:r>
          </a:p>
          <a:p>
            <a:pPr algn="ctr"/>
            <a:endParaRPr lang="es-MX" dirty="0">
              <a:latin typeface="Bodoni MT" panose="02070603080606020203" pitchFamily="18" charset="0"/>
            </a:endParaRPr>
          </a:p>
          <a:p>
            <a:pPr algn="ctr"/>
            <a:r>
              <a:rPr lang="es-MX" dirty="0">
                <a:latin typeface="Bodoni MT" panose="02070603080606020203" pitchFamily="18" charset="0"/>
              </a:rPr>
              <a:t>DOCENTE</a:t>
            </a:r>
            <a:br>
              <a:rPr lang="es-MX" dirty="0">
                <a:latin typeface="Bodoni MT" panose="02070603080606020203" pitchFamily="18" charset="0"/>
              </a:rPr>
            </a:br>
            <a:r>
              <a:rPr lang="es-MX" dirty="0">
                <a:latin typeface="Bodoni MT" panose="02070603080606020203" pitchFamily="18" charset="0"/>
              </a:rPr>
              <a:t>ROBERTO VALENCIA BENÍTEZ</a:t>
            </a:r>
          </a:p>
          <a:p>
            <a:pPr algn="ctr"/>
            <a:endParaRPr lang="es-MX" dirty="0">
              <a:latin typeface="Bodoni MT" panose="02070603080606020203" pitchFamily="18" charset="0"/>
            </a:endParaRPr>
          </a:p>
          <a:p>
            <a:pPr algn="ctr"/>
            <a:r>
              <a:rPr lang="es-MX" dirty="0">
                <a:latin typeface="Bodoni MT" panose="02070603080606020203" pitchFamily="18" charset="0"/>
              </a:rPr>
              <a:t>GRUPO      </a:t>
            </a:r>
            <a:br>
              <a:rPr lang="es-MX" dirty="0">
                <a:latin typeface="Bodoni MT" panose="02070603080606020203" pitchFamily="18" charset="0"/>
              </a:rPr>
            </a:br>
            <a:r>
              <a:rPr lang="es-MX" dirty="0">
                <a:latin typeface="Bodoni MT" panose="02070603080606020203" pitchFamily="18" charset="0"/>
              </a:rPr>
              <a:t> 310-A</a:t>
            </a:r>
            <a:br>
              <a:rPr lang="es-MX" dirty="0">
                <a:latin typeface="Bodoni MT" panose="02070603080606020203" pitchFamily="18" charset="0"/>
              </a:rPr>
            </a:br>
            <a:br>
              <a:rPr lang="es-MX" dirty="0">
                <a:latin typeface="Bodoni MT" panose="02070603080606020203" pitchFamily="18" charset="0"/>
              </a:rPr>
            </a:br>
            <a:r>
              <a:rPr lang="es-MX" dirty="0">
                <a:latin typeface="Bodoni MT" panose="02070603080606020203" pitchFamily="18" charset="0"/>
              </a:rPr>
              <a:t>TEMA DE EXPONER: AMPLIFICADOR OPERACIONAL</a:t>
            </a:r>
          </a:p>
          <a:p>
            <a:pPr algn="ctr"/>
            <a:br>
              <a:rPr lang="es-MX" dirty="0">
                <a:latin typeface="Bodoni MT" panose="02070603080606020203" pitchFamily="18" charset="0"/>
              </a:rPr>
            </a:br>
            <a:r>
              <a:rPr lang="es-MX" dirty="0">
                <a:latin typeface="Bodoni MT" panose="02070603080606020203" pitchFamily="18" charset="0"/>
              </a:rPr>
              <a:t>SAN ANDRÉS TUXTLA, VER. 11 DE SEPTIEMBRE DEL 2023</a:t>
            </a:r>
          </a:p>
        </p:txBody>
      </p:sp>
      <p:pic>
        <p:nvPicPr>
          <p:cNvPr id="8" name="Picture 8" descr="TecNM Campus San Andrés Tuxtla">
            <a:extLst>
              <a:ext uri="{FF2B5EF4-FFF2-40B4-BE49-F238E27FC236}">
                <a16:creationId xmlns:a16="http://schemas.microsoft.com/office/drawing/2014/main" id="{686F3A9F-6F15-40B7-AC44-68FA3F0C4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306" y="850101"/>
            <a:ext cx="1527459" cy="1527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ecNM Campus San Andrés Tuxtla">
            <a:extLst>
              <a:ext uri="{FF2B5EF4-FFF2-40B4-BE49-F238E27FC236}">
                <a16:creationId xmlns:a16="http://schemas.microsoft.com/office/drawing/2014/main" id="{A50C75DC-0DC7-4543-93DC-07E6805B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71" y="564840"/>
            <a:ext cx="1341869" cy="140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9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AD6C81-6630-4016-BEDA-26FB2DDA344C}"/>
              </a:ext>
            </a:extLst>
          </p:cNvPr>
          <p:cNvSpPr>
            <a:spLocks noGrp="1"/>
          </p:cNvSpPr>
          <p:nvPr>
            <p:ph idx="1"/>
          </p:nvPr>
        </p:nvSpPr>
        <p:spPr>
          <a:xfrm>
            <a:off x="1112743" y="2725209"/>
            <a:ext cx="7789210" cy="3777622"/>
          </a:xfrm>
        </p:spPr>
        <p:txBody>
          <a:bodyPr>
            <a:normAutofit/>
          </a:bodyPr>
          <a:lstStyle/>
          <a:p>
            <a:pPr marL="0" indent="0">
              <a:buNone/>
            </a:pPr>
            <a:r>
              <a:rPr lang="es-MX" sz="2400" dirty="0">
                <a:solidFill>
                  <a:schemeClr val="tx1"/>
                </a:solidFill>
                <a:latin typeface="Algerian" panose="04020705040A02060702" pitchFamily="82" charset="0"/>
              </a:rPr>
              <a:t>Modo diferencial </a:t>
            </a:r>
          </a:p>
          <a:p>
            <a:pPr marL="0" indent="0">
              <a:buNone/>
            </a:pPr>
            <a:r>
              <a:rPr lang="es-MX" sz="2000" dirty="0">
                <a:solidFill>
                  <a:schemeClr val="tx1"/>
                </a:solidFill>
                <a:latin typeface="Agency FB" panose="020B0503020202020204" pitchFamily="34" charset="0"/>
              </a:rPr>
              <a:t>En el modo diferencial, se aplica una señal a una entrada con la otra conectada a tierra, o se aplican dos señales de polaridad opuesta a las entradas. Cuando un amplificador operacional opera en el modo diferencial de una sola terminal, una entrada se conecta a tierra y se aplica un voltaje de señal a la otra entrada, como muestra la figura 12-4. En el caso en que se aplica el voltaje de señal a la entrada inversora como en la parte (a), aparece un voltaje de señal amplificada e invertida a la salida. En el caso en que se aplica la señal a la entrada no inversora con la entrada inversora conectada a tierra, como muestra la figura 12-4(b), un voltaje de señal amplificada y no invertida aparece a la salida.</a:t>
            </a:r>
          </a:p>
        </p:txBody>
      </p:sp>
      <p:sp>
        <p:nvSpPr>
          <p:cNvPr id="6" name="CuadroTexto 5">
            <a:extLst>
              <a:ext uri="{FF2B5EF4-FFF2-40B4-BE49-F238E27FC236}">
                <a16:creationId xmlns:a16="http://schemas.microsoft.com/office/drawing/2014/main" id="{C44ECF99-B9F6-4227-AB46-A2D22031CEB5}"/>
              </a:ext>
            </a:extLst>
          </p:cNvPr>
          <p:cNvSpPr txBox="1"/>
          <p:nvPr/>
        </p:nvSpPr>
        <p:spPr>
          <a:xfrm>
            <a:off x="1477303" y="923790"/>
            <a:ext cx="9237393" cy="1015663"/>
          </a:xfrm>
          <a:prstGeom prst="rect">
            <a:avLst/>
          </a:prstGeom>
          <a:noFill/>
        </p:spPr>
        <p:txBody>
          <a:bodyPr wrap="square">
            <a:spAutoFit/>
          </a:bodyPr>
          <a:lstStyle/>
          <a:p>
            <a:r>
              <a:rPr lang="es-MX" sz="2000" dirty="0">
                <a:latin typeface="Algerian" panose="04020705040A02060702" pitchFamily="82" charset="0"/>
              </a:rPr>
              <a:t>Modos de la señal de entrada</a:t>
            </a:r>
          </a:p>
          <a:p>
            <a:endParaRPr lang="es-MX" sz="2000" dirty="0">
              <a:latin typeface="Algerian" panose="04020705040A02060702" pitchFamily="82" charset="0"/>
            </a:endParaRPr>
          </a:p>
          <a:p>
            <a:r>
              <a:rPr lang="es-MX" sz="2000" dirty="0">
                <a:latin typeface="Agency FB" panose="020B0503020202020204" pitchFamily="34" charset="0"/>
              </a:rPr>
              <a:t>Recuerde que la etapa de entrada del amplificador diferencial determina los modos de la señal de Entrada</a:t>
            </a:r>
          </a:p>
        </p:txBody>
      </p:sp>
      <p:sp>
        <p:nvSpPr>
          <p:cNvPr id="7" name="Rectangle 2">
            <a:extLst>
              <a:ext uri="{FF2B5EF4-FFF2-40B4-BE49-F238E27FC236}">
                <a16:creationId xmlns:a16="http://schemas.microsoft.com/office/drawing/2014/main" id="{4ABF0585-AE8E-46D6-9BA2-F40588F1FA83}"/>
              </a:ext>
            </a:extLst>
          </p:cNvPr>
          <p:cNvSpPr>
            <a:spLocks noChangeArrowheads="1"/>
          </p:cNvSpPr>
          <p:nvPr/>
        </p:nvSpPr>
        <p:spPr bwMode="auto">
          <a:xfrm>
            <a:off x="9076763" y="3045302"/>
            <a:ext cx="693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2049" name="Imagen 1">
            <a:extLst>
              <a:ext uri="{FF2B5EF4-FFF2-40B4-BE49-F238E27FC236}">
                <a16:creationId xmlns:a16="http://schemas.microsoft.com/office/drawing/2014/main" id="{73FF8244-2218-4995-B9C1-DC86FA2FB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352" y="3786665"/>
            <a:ext cx="2916424" cy="16858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3D4DA884-950F-44C5-96B2-E7BD29313941}"/>
              </a:ext>
            </a:extLst>
          </p:cNvPr>
          <p:cNvSpPr>
            <a:spLocks noChangeArrowheads="1"/>
          </p:cNvSpPr>
          <p:nvPr/>
        </p:nvSpPr>
        <p:spPr bwMode="auto">
          <a:xfrm>
            <a:off x="9076763" y="3269962"/>
            <a:ext cx="31152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FIGURA 12-4 Modo diferencial de una Terminal.</a:t>
            </a:r>
            <a:endParaRPr kumimoji="0" lang="es-MX" altLang="es-MX"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019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7CD64C-894E-472F-B6C1-6C3F8CF1936B}"/>
              </a:ext>
            </a:extLst>
          </p:cNvPr>
          <p:cNvSpPr>
            <a:spLocks noGrp="1"/>
          </p:cNvSpPr>
          <p:nvPr>
            <p:ph idx="1"/>
          </p:nvPr>
        </p:nvSpPr>
        <p:spPr>
          <a:xfrm>
            <a:off x="1540341" y="1501589"/>
            <a:ext cx="6568235" cy="3043518"/>
          </a:xfrm>
        </p:spPr>
        <p:txBody>
          <a:bodyPr>
            <a:normAutofit/>
          </a:bodyPr>
          <a:lstStyle/>
          <a:p>
            <a:pPr marL="0" indent="0">
              <a:buNone/>
            </a:pPr>
            <a:r>
              <a:rPr lang="es-MX" sz="2000" dirty="0">
                <a:solidFill>
                  <a:schemeClr val="tx1"/>
                </a:solidFill>
                <a:latin typeface="Agency FB" panose="020B0503020202020204" pitchFamily="34" charset="0"/>
              </a:rPr>
              <a:t>En el modo diferencial de dos terminales se aplican dos señales de polaridad opuesta (des- </a:t>
            </a:r>
            <a:r>
              <a:rPr lang="es-MX" sz="2000" dirty="0" err="1">
                <a:solidFill>
                  <a:schemeClr val="tx1"/>
                </a:solidFill>
                <a:latin typeface="Agency FB" panose="020B0503020202020204" pitchFamily="34" charset="0"/>
              </a:rPr>
              <a:t>Fasadas</a:t>
            </a:r>
            <a:r>
              <a:rPr lang="es-MX" sz="2000" dirty="0">
                <a:solidFill>
                  <a:schemeClr val="tx1"/>
                </a:solidFill>
                <a:latin typeface="Agency FB" panose="020B0503020202020204" pitchFamily="34" charset="0"/>
              </a:rPr>
              <a:t>) a las entradas, como muestra la figura 12-5(a). La diferencia entre las dos entradas</a:t>
            </a:r>
          </a:p>
          <a:p>
            <a:pPr marL="0" indent="0">
              <a:buNone/>
            </a:pPr>
            <a:r>
              <a:rPr lang="es-MX" sz="2000" dirty="0">
                <a:solidFill>
                  <a:schemeClr val="tx1"/>
                </a:solidFill>
                <a:latin typeface="Agency FB" panose="020B0503020202020204" pitchFamily="34" charset="0"/>
              </a:rPr>
              <a:t>Aparece a la salida amplificada. De forma equivalente, el modo diferencial de dos extremos. Puede ser representado por una sola fuente conectada entre las dos entradas, como muestra la Figura 12-5(b).</a:t>
            </a:r>
          </a:p>
          <a:p>
            <a:pPr marL="0" indent="0">
              <a:buNone/>
            </a:pPr>
            <a:endParaRPr lang="es-MX" sz="2000" dirty="0">
              <a:solidFill>
                <a:schemeClr val="tx1"/>
              </a:solidFill>
              <a:latin typeface="Agency FB" panose="020B0503020202020204" pitchFamily="34" charset="0"/>
            </a:endParaRPr>
          </a:p>
        </p:txBody>
      </p:sp>
      <p:sp>
        <p:nvSpPr>
          <p:cNvPr id="4" name="Rectangle 2">
            <a:extLst>
              <a:ext uri="{FF2B5EF4-FFF2-40B4-BE49-F238E27FC236}">
                <a16:creationId xmlns:a16="http://schemas.microsoft.com/office/drawing/2014/main" id="{8D986036-10B5-4F85-B0BD-2373B58DEED7}"/>
              </a:ext>
            </a:extLst>
          </p:cNvPr>
          <p:cNvSpPr>
            <a:spLocks noChangeArrowheads="1"/>
          </p:cNvSpPr>
          <p:nvPr/>
        </p:nvSpPr>
        <p:spPr bwMode="auto">
          <a:xfrm>
            <a:off x="5109883" y="4098831"/>
            <a:ext cx="33968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FIGURA 12-5 Modo diferencial de dos terminales.</a:t>
            </a:r>
            <a:endParaRPr kumimoji="0" lang="es-MX" altLang="es-MX"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a:ln>
                <a:noFill/>
              </a:ln>
              <a:solidFill>
                <a:schemeClr val="tx1"/>
              </a:solidFill>
              <a:effectLst/>
              <a:latin typeface="Arial" panose="020B0604020202020204" pitchFamily="34" charset="0"/>
            </a:endParaRPr>
          </a:p>
        </p:txBody>
      </p:sp>
      <p:pic>
        <p:nvPicPr>
          <p:cNvPr id="3073" name="Imagen 2">
            <a:extLst>
              <a:ext uri="{FF2B5EF4-FFF2-40B4-BE49-F238E27FC236}">
                <a16:creationId xmlns:a16="http://schemas.microsoft.com/office/drawing/2014/main" id="{C5FBC6E1-99AB-4905-B25B-96BE5C7E6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608" y="4726967"/>
            <a:ext cx="4270375" cy="15662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F1A40FB-87AE-463E-982C-A8758CEB6954}"/>
              </a:ext>
            </a:extLst>
          </p:cNvPr>
          <p:cNvSpPr>
            <a:spLocks noChangeArrowheads="1"/>
          </p:cNvSpPr>
          <p:nvPr/>
        </p:nvSpPr>
        <p:spPr bwMode="auto">
          <a:xfrm>
            <a:off x="5109883" y="45602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3669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0139AA-59A0-424C-9CE3-ECF7906007D0}"/>
              </a:ext>
            </a:extLst>
          </p:cNvPr>
          <p:cNvSpPr>
            <a:spLocks noGrp="1"/>
          </p:cNvSpPr>
          <p:nvPr>
            <p:ph idx="1"/>
          </p:nvPr>
        </p:nvSpPr>
        <p:spPr>
          <a:xfrm>
            <a:off x="1446212" y="1935380"/>
            <a:ext cx="4510835" cy="2209800"/>
          </a:xfrm>
        </p:spPr>
        <p:txBody>
          <a:bodyPr>
            <a:normAutofit/>
          </a:bodyPr>
          <a:lstStyle/>
          <a:p>
            <a:pPr marL="0" indent="0">
              <a:buNone/>
            </a:pPr>
            <a:r>
              <a:rPr lang="es-MX" sz="2000" dirty="0">
                <a:solidFill>
                  <a:schemeClr val="tx1"/>
                </a:solidFill>
                <a:latin typeface="Agency FB" panose="020B0503020202020204" pitchFamily="34" charset="0"/>
              </a:rPr>
              <a:t>En el modo común, se </a:t>
            </a:r>
            <a:r>
              <a:rPr lang="es-MX" sz="2000" dirty="0" err="1">
                <a:solidFill>
                  <a:schemeClr val="tx1"/>
                </a:solidFill>
                <a:latin typeface="Agency FB" panose="020B0503020202020204" pitchFamily="34" charset="0"/>
              </a:rPr>
              <a:t>aphcan</a:t>
            </a:r>
            <a:r>
              <a:rPr lang="es-MX" sz="2000" dirty="0">
                <a:solidFill>
                  <a:schemeClr val="tx1"/>
                </a:solidFill>
                <a:latin typeface="Agency FB" panose="020B0503020202020204" pitchFamily="34" charset="0"/>
              </a:rPr>
              <a:t> dos voltajes de señal de la misma fase, frecuencia y amplitud a las dos entradas, como muestra la figura 12-6. Cuando se aplican señales de entra da iguales a ambas entradas, tienden a cancelarse y el resultado es un voltaje de salida cero.</a:t>
            </a:r>
          </a:p>
        </p:txBody>
      </p:sp>
      <p:sp>
        <p:nvSpPr>
          <p:cNvPr id="5" name="CuadroTexto 4">
            <a:extLst>
              <a:ext uri="{FF2B5EF4-FFF2-40B4-BE49-F238E27FC236}">
                <a16:creationId xmlns:a16="http://schemas.microsoft.com/office/drawing/2014/main" id="{E6A91565-7FC5-4A4B-81C6-96613C708323}"/>
              </a:ext>
            </a:extLst>
          </p:cNvPr>
          <p:cNvSpPr txBox="1"/>
          <p:nvPr/>
        </p:nvSpPr>
        <p:spPr>
          <a:xfrm>
            <a:off x="2013698" y="762112"/>
            <a:ext cx="6098240" cy="461665"/>
          </a:xfrm>
          <a:prstGeom prst="rect">
            <a:avLst/>
          </a:prstGeom>
          <a:noFill/>
        </p:spPr>
        <p:txBody>
          <a:bodyPr wrap="square">
            <a:spAutoFit/>
          </a:bodyPr>
          <a:lstStyle/>
          <a:p>
            <a:r>
              <a:rPr lang="es-US" sz="2400" dirty="0">
                <a:effectLst/>
                <a:latin typeface="Algerian" panose="04020705040A02060702" pitchFamily="82" charset="0"/>
                <a:ea typeface="Times New Roman" panose="02020603050405020304" pitchFamily="18" charset="0"/>
                <a:cs typeface="Times New Roman" panose="02020603050405020304" pitchFamily="18" charset="0"/>
              </a:rPr>
              <a:t>Modo común </a:t>
            </a:r>
            <a:endParaRPr lang="es-MX" sz="2400" dirty="0">
              <a:latin typeface="Algerian" panose="04020705040A02060702" pitchFamily="82" charset="0"/>
            </a:endParaRPr>
          </a:p>
        </p:txBody>
      </p:sp>
      <p:sp>
        <p:nvSpPr>
          <p:cNvPr id="6" name="Rectangle 2">
            <a:extLst>
              <a:ext uri="{FF2B5EF4-FFF2-40B4-BE49-F238E27FC236}">
                <a16:creationId xmlns:a16="http://schemas.microsoft.com/office/drawing/2014/main" id="{7F4C88EE-6F85-4966-907E-177912DE6A67}"/>
              </a:ext>
            </a:extLst>
          </p:cNvPr>
          <p:cNvSpPr>
            <a:spLocks noChangeArrowheads="1"/>
          </p:cNvSpPr>
          <p:nvPr/>
        </p:nvSpPr>
        <p:spPr bwMode="auto">
          <a:xfrm>
            <a:off x="7301753" y="475658"/>
            <a:ext cx="23133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FIGURA 12-6</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Operación en modo común.</a:t>
            </a:r>
            <a:endParaRPr kumimoji="0" lang="es-MX" altLang="es-MX"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000" b="0" i="0" u="none" strike="noStrike" cap="none" normalizeH="0" baseline="0" dirty="0">
              <a:ln>
                <a:noFill/>
              </a:ln>
              <a:solidFill>
                <a:schemeClr val="tx1"/>
              </a:solidFill>
              <a:effectLst/>
              <a:latin typeface="Arial" panose="020B0604020202020204" pitchFamily="34" charset="0"/>
            </a:endParaRPr>
          </a:p>
        </p:txBody>
      </p:sp>
      <p:pic>
        <p:nvPicPr>
          <p:cNvPr id="4097" name="Imagen 3">
            <a:extLst>
              <a:ext uri="{FF2B5EF4-FFF2-40B4-BE49-F238E27FC236}">
                <a16:creationId xmlns:a16="http://schemas.microsoft.com/office/drawing/2014/main" id="{FCAD719D-E5AA-408A-9255-628EAE679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135" y="1318233"/>
            <a:ext cx="3177241" cy="13689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47A1583-6850-4322-A4AC-91F57FAED438}"/>
              </a:ext>
            </a:extLst>
          </p:cNvPr>
          <p:cNvSpPr>
            <a:spLocks noChangeArrowheads="1"/>
          </p:cNvSpPr>
          <p:nvPr/>
        </p:nvSpPr>
        <p:spPr bwMode="auto">
          <a:xfrm>
            <a:off x="7301753" y="10889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CuadroTexto 9">
            <a:extLst>
              <a:ext uri="{FF2B5EF4-FFF2-40B4-BE49-F238E27FC236}">
                <a16:creationId xmlns:a16="http://schemas.microsoft.com/office/drawing/2014/main" id="{D36AD5D0-044C-441F-86DA-B6BC68474EF5}"/>
              </a:ext>
            </a:extLst>
          </p:cNvPr>
          <p:cNvSpPr txBox="1"/>
          <p:nvPr/>
        </p:nvSpPr>
        <p:spPr>
          <a:xfrm>
            <a:off x="5409284" y="3887841"/>
            <a:ext cx="6098240" cy="2370136"/>
          </a:xfrm>
          <a:prstGeom prst="rect">
            <a:avLst/>
          </a:prstGeom>
          <a:noFill/>
        </p:spPr>
        <p:txBody>
          <a:bodyPr wrap="square">
            <a:spAutoFit/>
          </a:bodyPr>
          <a:lstStyle/>
          <a:p>
            <a:pPr>
              <a:lnSpc>
                <a:spcPct val="107000"/>
              </a:lnSpc>
              <a:spcAft>
                <a:spcPts val="800"/>
              </a:spcAft>
            </a:pPr>
            <a:r>
              <a:rPr lang="es-US" sz="2000" kern="100" dirty="0">
                <a:effectLst/>
                <a:latin typeface="Agency FB" panose="020B0503020202020204" pitchFamily="34" charset="0"/>
                <a:ea typeface="Times New Roman" panose="02020603050405020304" pitchFamily="18" charset="0"/>
                <a:cs typeface="Times New Roman" panose="02020603050405020304" pitchFamily="18" charset="0"/>
              </a:rPr>
              <a:t>Esta acción se llama rechazo en modo </a:t>
            </a:r>
            <a:r>
              <a:rPr lang="es-US" sz="2000" kern="100" dirty="0" err="1">
                <a:effectLst/>
                <a:latin typeface="Agency FB" panose="020B0503020202020204" pitchFamily="34" charset="0"/>
                <a:ea typeface="Times New Roman" panose="02020603050405020304" pitchFamily="18" charset="0"/>
                <a:cs typeface="Times New Roman" panose="02020603050405020304" pitchFamily="18" charset="0"/>
              </a:rPr>
              <a:t>comin</a:t>
            </a:r>
            <a:r>
              <a:rPr lang="es-US" sz="2000" kern="100" dirty="0">
                <a:effectLst/>
                <a:latin typeface="Agency FB" panose="020B0503020202020204" pitchFamily="34" charset="0"/>
                <a:ea typeface="Times New Roman" panose="02020603050405020304" pitchFamily="18" charset="0"/>
                <a:cs typeface="Times New Roman" panose="02020603050405020304" pitchFamily="18" charset="0"/>
              </a:rPr>
              <a:t>. Su importancia radica en la situación en la que aparece una señal indeseada en ambas entradas del amplificador operacional. Rechazo en modo </a:t>
            </a:r>
            <a:r>
              <a:rPr lang="es-US" sz="2000" kern="100" dirty="0" err="1">
                <a:effectLst/>
                <a:latin typeface="Agency FB" panose="020B0503020202020204" pitchFamily="34" charset="0"/>
                <a:ea typeface="Times New Roman" panose="02020603050405020304" pitchFamily="18" charset="0"/>
                <a:cs typeface="Times New Roman" panose="02020603050405020304" pitchFamily="18" charset="0"/>
              </a:rPr>
              <a:t>comin</a:t>
            </a:r>
            <a:r>
              <a:rPr lang="es-US" sz="2000" kern="100" dirty="0">
                <a:effectLst/>
                <a:latin typeface="Agency FB" panose="020B0503020202020204" pitchFamily="34" charset="0"/>
                <a:ea typeface="Times New Roman" panose="02020603050405020304" pitchFamily="18" charset="0"/>
                <a:cs typeface="Times New Roman" panose="02020603050405020304" pitchFamily="18" charset="0"/>
              </a:rPr>
              <a:t> significa que esta señal indeseada no aparecerá en la salida y distorsionará la señal desca- da. Las señales en modo común (ruido) en general son el resultado de la captación de </a:t>
            </a:r>
            <a:r>
              <a:rPr lang="es-US" sz="2000" kern="100" dirty="0" err="1">
                <a:effectLst/>
                <a:latin typeface="Agency FB" panose="020B0503020202020204" pitchFamily="34" charset="0"/>
                <a:ea typeface="Times New Roman" panose="02020603050405020304" pitchFamily="18" charset="0"/>
                <a:cs typeface="Times New Roman" panose="02020603050405020304" pitchFamily="18" charset="0"/>
              </a:rPr>
              <a:t>energia</a:t>
            </a:r>
            <a:r>
              <a:rPr lang="es-US" sz="2000" kern="100" dirty="0">
                <a:effectLst/>
                <a:latin typeface="Agency FB" panose="020B0503020202020204" pitchFamily="34" charset="0"/>
                <a:ea typeface="Times New Roman" panose="02020603050405020304" pitchFamily="18" charset="0"/>
                <a:cs typeface="Times New Roman" panose="02020603050405020304" pitchFamily="18" charset="0"/>
              </a:rPr>
              <a:t> </a:t>
            </a:r>
            <a:r>
              <a:rPr lang="es-US" sz="2000" kern="100" dirty="0" err="1">
                <a:effectLst/>
                <a:latin typeface="Agency FB" panose="020B0503020202020204" pitchFamily="34" charset="0"/>
                <a:ea typeface="Times New Roman" panose="02020603050405020304" pitchFamily="18" charset="0"/>
                <a:cs typeface="Times New Roman" panose="02020603050405020304" pitchFamily="18" charset="0"/>
              </a:rPr>
              <a:t>irra</a:t>
            </a:r>
            <a:r>
              <a:rPr lang="es-US" sz="2000" kern="100" dirty="0">
                <a:effectLst/>
                <a:latin typeface="Agency FB" panose="020B0503020202020204" pitchFamily="34" charset="0"/>
                <a:ea typeface="Times New Roman" panose="02020603050405020304" pitchFamily="18" charset="0"/>
                <a:cs typeface="Times New Roman" panose="02020603050405020304" pitchFamily="18" charset="0"/>
              </a:rPr>
              <a:t>- diada en las líneas de entrada, de líneas adyacentes, la </a:t>
            </a:r>
            <a:r>
              <a:rPr lang="es-US" sz="2000" kern="100" dirty="0" err="1">
                <a:effectLst/>
                <a:latin typeface="Agency FB" panose="020B0503020202020204" pitchFamily="34" charset="0"/>
                <a:ea typeface="Times New Roman" panose="02020603050405020304" pitchFamily="18" charset="0"/>
                <a:cs typeface="Times New Roman" panose="02020603050405020304" pitchFamily="18" charset="0"/>
              </a:rPr>
              <a:t>linea</a:t>
            </a:r>
            <a:r>
              <a:rPr lang="es-US" sz="2000" kern="100" dirty="0">
                <a:effectLst/>
                <a:latin typeface="Agency FB" panose="020B0503020202020204" pitchFamily="34" charset="0"/>
                <a:ea typeface="Times New Roman" panose="02020603050405020304" pitchFamily="18" charset="0"/>
                <a:cs typeface="Times New Roman" panose="02020603050405020304" pitchFamily="18" charset="0"/>
              </a:rPr>
              <a:t> de transmisión de 60 Hz u otras fuentes.</a:t>
            </a:r>
            <a:endParaRPr lang="es-MX" sz="2000" kern="100" dirty="0">
              <a:effectLst/>
              <a:latin typeface="Agency FB" panose="020B05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196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327FFB2-CFCD-4F88-AF00-06954838E215}"/>
              </a:ext>
            </a:extLst>
          </p:cNvPr>
          <p:cNvSpPr>
            <a:spLocks noGrp="1"/>
          </p:cNvSpPr>
          <p:nvPr>
            <p:ph idx="1"/>
          </p:nvPr>
        </p:nvSpPr>
        <p:spPr>
          <a:xfrm>
            <a:off x="2267277" y="1743635"/>
            <a:ext cx="7657446" cy="3777622"/>
          </a:xfrm>
        </p:spPr>
        <p:txBody>
          <a:bodyPr>
            <a:normAutofit/>
          </a:bodyPr>
          <a:lstStyle/>
          <a:p>
            <a:pPr marL="0" indent="0">
              <a:buNone/>
            </a:pPr>
            <a:r>
              <a:rPr lang="es-MX" sz="2000" dirty="0">
                <a:solidFill>
                  <a:schemeClr val="tx1"/>
                </a:solidFill>
                <a:latin typeface="Agency FB" panose="020B0503020202020204" pitchFamily="34" charset="0"/>
              </a:rPr>
              <a:t>Pueden aparecer señales deseadas en sólo una entrada o con polaridades opuestas en ambas líneas de entrada. Estas señales deseadas son amplificadas y aparecen en la salida como previamente se discutió. Las </a:t>
            </a:r>
            <a:r>
              <a:rPr lang="es-MX" sz="2000" dirty="0" err="1">
                <a:solidFill>
                  <a:schemeClr val="tx1"/>
                </a:solidFill>
                <a:latin typeface="Agency FB" panose="020B0503020202020204" pitchFamily="34" charset="0"/>
              </a:rPr>
              <a:t>sentales</a:t>
            </a:r>
            <a:r>
              <a:rPr lang="es-MX" sz="2000" dirty="0">
                <a:solidFill>
                  <a:schemeClr val="tx1"/>
                </a:solidFill>
                <a:latin typeface="Agency FB" panose="020B0503020202020204" pitchFamily="34" charset="0"/>
              </a:rPr>
              <a:t> indeseadas (ruido) que aparecen con la misma polaridad en ambas líneas de entrada en esencia son eliminadas por el amplificador operacional y no aparecen en la salida. La medida de la habilidad de un amplificador de rechazar señales en modo común es un parámetro</a:t>
            </a:r>
          </a:p>
        </p:txBody>
      </p:sp>
      <p:sp>
        <p:nvSpPr>
          <p:cNvPr id="5" name="CuadroTexto 4">
            <a:extLst>
              <a:ext uri="{FF2B5EF4-FFF2-40B4-BE49-F238E27FC236}">
                <a16:creationId xmlns:a16="http://schemas.microsoft.com/office/drawing/2014/main" id="{8A243CAB-792A-480B-88E2-0C4EDE5E6E39}"/>
              </a:ext>
            </a:extLst>
          </p:cNvPr>
          <p:cNvSpPr txBox="1"/>
          <p:nvPr/>
        </p:nvSpPr>
        <p:spPr>
          <a:xfrm>
            <a:off x="2094380" y="664390"/>
            <a:ext cx="6098240" cy="400110"/>
          </a:xfrm>
          <a:prstGeom prst="rect">
            <a:avLst/>
          </a:prstGeom>
          <a:noFill/>
        </p:spPr>
        <p:txBody>
          <a:bodyPr wrap="square">
            <a:spAutoFit/>
          </a:bodyPr>
          <a:lstStyle/>
          <a:p>
            <a:r>
              <a:rPr lang="es-MX" sz="2000" dirty="0">
                <a:latin typeface="Algerian" panose="04020705040A02060702" pitchFamily="82" charset="0"/>
              </a:rPr>
              <a:t>Razón de rechazo en modo común</a:t>
            </a:r>
          </a:p>
        </p:txBody>
      </p:sp>
    </p:spTree>
    <p:extLst>
      <p:ext uri="{BB962C8B-B14F-4D97-AF65-F5344CB8AC3E}">
        <p14:creationId xmlns:p14="http://schemas.microsoft.com/office/powerpoint/2010/main" val="221313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05A4D-4AA2-44C8-899A-D97A19CB58F9}"/>
              </a:ext>
            </a:extLst>
          </p:cNvPr>
          <p:cNvSpPr>
            <a:spLocks noGrp="1"/>
          </p:cNvSpPr>
          <p:nvPr>
            <p:ph type="title"/>
          </p:nvPr>
        </p:nvSpPr>
        <p:spPr/>
        <p:txBody>
          <a:bodyPr>
            <a:normAutofit/>
          </a:bodyPr>
          <a:lstStyle/>
          <a:p>
            <a:r>
              <a:rPr lang="es-MX" sz="2400" dirty="0">
                <a:solidFill>
                  <a:schemeClr val="tx1"/>
                </a:solidFill>
                <a:latin typeface="Algerian" panose="04020705040A02060702" pitchFamily="82" charset="0"/>
              </a:rPr>
              <a:t>Razón de rechazo en modo común (CMRR)</a:t>
            </a:r>
          </a:p>
        </p:txBody>
      </p:sp>
      <p:sp>
        <p:nvSpPr>
          <p:cNvPr id="3" name="Marcador de contenido 2">
            <a:extLst>
              <a:ext uri="{FF2B5EF4-FFF2-40B4-BE49-F238E27FC236}">
                <a16:creationId xmlns:a16="http://schemas.microsoft.com/office/drawing/2014/main" id="{3FE92B23-843E-417B-9A6D-7445581A25D8}"/>
              </a:ext>
            </a:extLst>
          </p:cNvPr>
          <p:cNvSpPr>
            <a:spLocks noGrp="1"/>
          </p:cNvSpPr>
          <p:nvPr>
            <p:ph idx="1"/>
          </p:nvPr>
        </p:nvSpPr>
        <p:spPr/>
        <p:txBody>
          <a:bodyPr/>
          <a:lstStyle/>
          <a:p>
            <a:r>
              <a:rPr lang="es-MX" sz="2000" dirty="0">
                <a:solidFill>
                  <a:schemeClr val="tx1"/>
                </a:solidFill>
                <a:latin typeface="Agency FB" panose="020B0503020202020204" pitchFamily="34" charset="0"/>
              </a:rPr>
              <a:t>La razón de rechazo de modo común (CMRR) es una especificación de rendimiento de un componente del circuito electrónico llamado amplificador operacional u op-amp1. La CMRR se puede calcular de varias maneras, incluyendo la ganancia de modo diferencial dividida por la ganancia de modo común, o 20log|Ao/Ac| dB2. Otras formas de calcular la CMRR incluyen PSRR y errores RTI y RTO2. La salida del </a:t>
            </a:r>
            <a:r>
              <a:rPr lang="es-MX" sz="2000" dirty="0" err="1">
                <a:solidFill>
                  <a:schemeClr val="tx1"/>
                </a:solidFill>
                <a:latin typeface="Agency FB" panose="020B0503020202020204" pitchFamily="34" charset="0"/>
              </a:rPr>
              <a:t>op-amp</a:t>
            </a:r>
            <a:r>
              <a:rPr lang="es-MX" sz="2000" dirty="0">
                <a:solidFill>
                  <a:schemeClr val="tx1"/>
                </a:solidFill>
                <a:latin typeface="Agency FB" panose="020B0503020202020204" pitchFamily="34" charset="0"/>
              </a:rPr>
              <a:t> se puede calcular como </a:t>
            </a:r>
            <a:r>
              <a:rPr lang="es-MX" sz="2000" dirty="0" err="1">
                <a:solidFill>
                  <a:schemeClr val="tx1"/>
                </a:solidFill>
                <a:latin typeface="Agency FB" panose="020B0503020202020204" pitchFamily="34" charset="0"/>
              </a:rPr>
              <a:t>Vsalida</a:t>
            </a:r>
            <a:r>
              <a:rPr lang="es-MX" sz="2000" dirty="0">
                <a:solidFill>
                  <a:schemeClr val="tx1"/>
                </a:solidFill>
                <a:latin typeface="Agency FB" panose="020B0503020202020204" pitchFamily="34" charset="0"/>
              </a:rPr>
              <a:t> = [1 + R2/R1] [ </a:t>
            </a:r>
            <a:r>
              <a:rPr lang="es-MX" sz="2000" dirty="0" err="1">
                <a:solidFill>
                  <a:schemeClr val="tx1"/>
                </a:solidFill>
                <a:latin typeface="Agency FB" panose="020B0503020202020204" pitchFamily="34" charset="0"/>
              </a:rPr>
              <a:t>Vin</a:t>
            </a:r>
            <a:r>
              <a:rPr lang="es-MX" sz="2000" dirty="0">
                <a:solidFill>
                  <a:schemeClr val="tx1"/>
                </a:solidFill>
                <a:latin typeface="Agency FB" panose="020B0503020202020204" pitchFamily="34" charset="0"/>
              </a:rPr>
              <a:t> + </a:t>
            </a:r>
            <a:r>
              <a:rPr lang="es-MX" sz="2000" dirty="0" err="1">
                <a:solidFill>
                  <a:schemeClr val="tx1"/>
                </a:solidFill>
                <a:latin typeface="Agency FB" panose="020B0503020202020204" pitchFamily="34" charset="0"/>
              </a:rPr>
              <a:t>Vin</a:t>
            </a:r>
            <a:r>
              <a:rPr lang="es-MX" sz="2000" dirty="0">
                <a:solidFill>
                  <a:schemeClr val="tx1"/>
                </a:solidFill>
                <a:latin typeface="Agency FB" panose="020B0503020202020204" pitchFamily="34" charset="0"/>
              </a:rPr>
              <a:t>/ CMRR]2. La CMRR también se puede utilizar para calcular </a:t>
            </a:r>
            <a:r>
              <a:rPr lang="es-MX" sz="2000" dirty="0" err="1">
                <a:solidFill>
                  <a:schemeClr val="tx1"/>
                </a:solidFill>
                <a:latin typeface="Agency FB" panose="020B0503020202020204" pitchFamily="34" charset="0"/>
              </a:rPr>
              <a:t>ΔVsal</a:t>
            </a:r>
            <a:r>
              <a:rPr lang="es-MX" sz="2000" dirty="0">
                <a:solidFill>
                  <a:schemeClr val="tx1"/>
                </a:solidFill>
                <a:latin typeface="Agency FB" panose="020B0503020202020204" pitchFamily="34" charset="0"/>
              </a:rPr>
              <a:t> = </a:t>
            </a:r>
            <a:r>
              <a:rPr lang="es-MX" sz="2000" dirty="0" err="1">
                <a:solidFill>
                  <a:schemeClr val="tx1"/>
                </a:solidFill>
                <a:latin typeface="Agency FB" panose="020B0503020202020204" pitchFamily="34" charset="0"/>
              </a:rPr>
              <a:t>ΔVin</a:t>
            </a:r>
            <a:r>
              <a:rPr lang="es-MX" sz="2000" dirty="0">
                <a:solidFill>
                  <a:schemeClr val="tx1"/>
                </a:solidFill>
                <a:latin typeface="Agency FB" panose="020B0503020202020204" pitchFamily="34" charset="0"/>
              </a:rPr>
              <a:t> / CMRR (1 + R2/R1)2</a:t>
            </a:r>
            <a:r>
              <a:rPr lang="es-MX" dirty="0">
                <a:solidFill>
                  <a:schemeClr val="tx1"/>
                </a:solidFill>
                <a:latin typeface="Agency FB" panose="020B0503020202020204" pitchFamily="34" charset="0"/>
              </a:rPr>
              <a:t>.</a:t>
            </a:r>
          </a:p>
        </p:txBody>
      </p:sp>
      <p:pic>
        <p:nvPicPr>
          <p:cNvPr id="5" name="Imagen 4">
            <a:extLst>
              <a:ext uri="{FF2B5EF4-FFF2-40B4-BE49-F238E27FC236}">
                <a16:creationId xmlns:a16="http://schemas.microsoft.com/office/drawing/2014/main" id="{A2E04D7D-8CA4-4BFA-876E-5EC42C2B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391" y="4314927"/>
            <a:ext cx="2945373" cy="2120669"/>
          </a:xfrm>
          <a:prstGeom prst="rect">
            <a:avLst/>
          </a:prstGeom>
        </p:spPr>
      </p:pic>
    </p:spTree>
    <p:extLst>
      <p:ext uri="{BB962C8B-B14F-4D97-AF65-F5344CB8AC3E}">
        <p14:creationId xmlns:p14="http://schemas.microsoft.com/office/powerpoint/2010/main" val="66438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E6178-CDC6-64BD-AAD4-389A45FA7760}"/>
              </a:ext>
            </a:extLst>
          </p:cNvPr>
          <p:cNvSpPr>
            <a:spLocks noGrp="1"/>
          </p:cNvSpPr>
          <p:nvPr>
            <p:ph type="title"/>
          </p:nvPr>
        </p:nvSpPr>
        <p:spPr/>
        <p:txBody>
          <a:bodyPr>
            <a:normAutofit/>
          </a:bodyPr>
          <a:lstStyle/>
          <a:p>
            <a:r>
              <a:rPr lang="es-MX" sz="2400" dirty="0" err="1">
                <a:solidFill>
                  <a:schemeClr val="tx1"/>
                </a:solidFill>
                <a:latin typeface="Algerian" panose="04020705040A02060702" pitchFamily="82" charset="0"/>
              </a:rPr>
              <a:t>Excursion</a:t>
            </a:r>
            <a:r>
              <a:rPr lang="es-MX" sz="2400" dirty="0">
                <a:solidFill>
                  <a:schemeClr val="tx1"/>
                </a:solidFill>
                <a:latin typeface="Algerian" panose="04020705040A02060702" pitchFamily="82" charset="0"/>
              </a:rPr>
              <a:t> </a:t>
            </a:r>
            <a:r>
              <a:rPr lang="es-MX" sz="2400" dirty="0" err="1">
                <a:solidFill>
                  <a:schemeClr val="tx1"/>
                </a:solidFill>
                <a:latin typeface="Algerian" panose="04020705040A02060702" pitchFamily="82" charset="0"/>
              </a:rPr>
              <a:t>maxima</a:t>
            </a:r>
            <a:r>
              <a:rPr lang="es-MX" sz="2400" dirty="0">
                <a:solidFill>
                  <a:schemeClr val="tx1"/>
                </a:solidFill>
                <a:latin typeface="Algerian" panose="04020705040A02060702" pitchFamily="82" charset="0"/>
              </a:rPr>
              <a:t> del voltaje de salida (Vo(p-p)).</a:t>
            </a:r>
          </a:p>
        </p:txBody>
      </p:sp>
      <p:sp>
        <p:nvSpPr>
          <p:cNvPr id="3" name="Marcador de contenido 2">
            <a:extLst>
              <a:ext uri="{FF2B5EF4-FFF2-40B4-BE49-F238E27FC236}">
                <a16:creationId xmlns:a16="http://schemas.microsoft.com/office/drawing/2014/main" id="{08E7E320-5DD9-28B1-DFF6-9DAF341D9D12}"/>
              </a:ext>
            </a:extLst>
          </p:cNvPr>
          <p:cNvSpPr>
            <a:spLocks noGrp="1"/>
          </p:cNvSpPr>
          <p:nvPr>
            <p:ph idx="1"/>
          </p:nvPr>
        </p:nvSpPr>
        <p:spPr/>
        <p:txBody>
          <a:bodyPr>
            <a:normAutofit/>
          </a:bodyPr>
          <a:lstStyle/>
          <a:p>
            <a:r>
              <a:rPr lang="es-MX" sz="2000" dirty="0">
                <a:solidFill>
                  <a:schemeClr val="tx1"/>
                </a:solidFill>
                <a:latin typeface="Agency FB" panose="020B0503020202020204" pitchFamily="34" charset="0"/>
              </a:rPr>
              <a:t>Excursión máxima del voltaje de salida (Vo (p-p)) Sin señal de entrada, la salida de un amplificador operacional es idealmente de 0 V. Éste se llama voltaje de salida del punto de operación. Cuando se aplica una señal de entrada, los límites ideales de la señal de salida pico a pico son ±VCC.</a:t>
            </a:r>
          </a:p>
        </p:txBody>
      </p:sp>
      <p:pic>
        <p:nvPicPr>
          <p:cNvPr id="5" name="Imagen 4">
            <a:extLst>
              <a:ext uri="{FF2B5EF4-FFF2-40B4-BE49-F238E27FC236}">
                <a16:creationId xmlns:a16="http://schemas.microsoft.com/office/drawing/2014/main" id="{C667807E-C5F8-474A-B752-692DD563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598" y="3429000"/>
            <a:ext cx="5276850" cy="2838450"/>
          </a:xfrm>
          <a:prstGeom prst="rect">
            <a:avLst/>
          </a:prstGeom>
        </p:spPr>
      </p:pic>
    </p:spTree>
    <p:extLst>
      <p:ext uri="{BB962C8B-B14F-4D97-AF65-F5344CB8AC3E}">
        <p14:creationId xmlns:p14="http://schemas.microsoft.com/office/powerpoint/2010/main" val="4096258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0C23F-90C9-FAD0-21DF-C25D83B704ED}"/>
              </a:ext>
            </a:extLst>
          </p:cNvPr>
          <p:cNvSpPr>
            <a:spLocks noGrp="1"/>
          </p:cNvSpPr>
          <p:nvPr>
            <p:ph type="title"/>
          </p:nvPr>
        </p:nvSpPr>
        <p:spPr>
          <a:xfrm>
            <a:off x="1355796" y="274486"/>
            <a:ext cx="8911687" cy="1280890"/>
          </a:xfrm>
        </p:spPr>
        <p:txBody>
          <a:bodyPr>
            <a:normAutofit/>
          </a:bodyPr>
          <a:lstStyle/>
          <a:p>
            <a:r>
              <a:rPr lang="es-MX" sz="2400" dirty="0">
                <a:solidFill>
                  <a:schemeClr val="tx1"/>
                </a:solidFill>
                <a:latin typeface="Algerian" panose="04020705040A02060702" pitchFamily="82" charset="0"/>
              </a:rPr>
              <a:t>Desequilibrio voltaje de entrada</a:t>
            </a:r>
          </a:p>
        </p:txBody>
      </p:sp>
      <p:sp>
        <p:nvSpPr>
          <p:cNvPr id="3" name="Marcador de contenido 2">
            <a:extLst>
              <a:ext uri="{FF2B5EF4-FFF2-40B4-BE49-F238E27FC236}">
                <a16:creationId xmlns:a16="http://schemas.microsoft.com/office/drawing/2014/main" id="{6612BAB3-C2B5-CE53-BE1C-D8299E640C32}"/>
              </a:ext>
            </a:extLst>
          </p:cNvPr>
          <p:cNvSpPr>
            <a:spLocks noGrp="1"/>
          </p:cNvSpPr>
          <p:nvPr>
            <p:ph idx="1"/>
          </p:nvPr>
        </p:nvSpPr>
        <p:spPr>
          <a:xfrm>
            <a:off x="280031" y="1988349"/>
            <a:ext cx="4291969" cy="4345215"/>
          </a:xfrm>
        </p:spPr>
        <p:txBody>
          <a:bodyPr>
            <a:normAutofit/>
          </a:bodyPr>
          <a:lstStyle/>
          <a:p>
            <a:r>
              <a:rPr lang="es-MX" sz="2000" dirty="0">
                <a:solidFill>
                  <a:schemeClr val="tx1"/>
                </a:solidFill>
                <a:latin typeface="Agency FB" panose="020B0503020202020204" pitchFamily="34" charset="0"/>
              </a:rPr>
              <a:t>En un sistema trifásico equilibrado, las tensiones de fase deberían ser iguales o prácticamente iguales. El desequilibrio es la medida de la diferencia entre las tensiones de fase. El desequilibrio de la tensión es la medida de diferencias de tensión entre las fases de un sistema trifásico. Degrada el rendimiento y reduce la vida útil de los motores trifásicos.</a:t>
            </a:r>
          </a:p>
          <a:p>
            <a:r>
              <a:rPr lang="es-MX" sz="2000" dirty="0">
                <a:solidFill>
                  <a:schemeClr val="tx1"/>
                </a:solidFill>
                <a:latin typeface="Agency FB" panose="020B0503020202020204" pitchFamily="34" charset="0"/>
              </a:rPr>
              <a:t>El efecto de los transitorios en los motores puede ser grave. El aislamiento del devanado del motor se puede romper y provocar costosos fallos prematuros del motor y tiempo de inactividad imprevisto.</a:t>
            </a:r>
          </a:p>
        </p:txBody>
      </p:sp>
      <p:pic>
        <p:nvPicPr>
          <p:cNvPr id="5" name="Imagen 4">
            <a:extLst>
              <a:ext uri="{FF2B5EF4-FFF2-40B4-BE49-F238E27FC236}">
                <a16:creationId xmlns:a16="http://schemas.microsoft.com/office/drawing/2014/main" id="{09E01E33-9AEB-4016-B162-210B17989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616" y="707460"/>
            <a:ext cx="6744353" cy="6150540"/>
          </a:xfrm>
          <a:prstGeom prst="rect">
            <a:avLst/>
          </a:prstGeom>
        </p:spPr>
      </p:pic>
    </p:spTree>
    <p:extLst>
      <p:ext uri="{BB962C8B-B14F-4D97-AF65-F5344CB8AC3E}">
        <p14:creationId xmlns:p14="http://schemas.microsoft.com/office/powerpoint/2010/main" val="1281719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F85BA-079F-9DBD-02A7-05E921732056}"/>
              </a:ext>
            </a:extLst>
          </p:cNvPr>
          <p:cNvSpPr>
            <a:spLocks noGrp="1"/>
          </p:cNvSpPr>
          <p:nvPr>
            <p:ph type="title"/>
          </p:nvPr>
        </p:nvSpPr>
        <p:spPr>
          <a:xfrm>
            <a:off x="2592925" y="495523"/>
            <a:ext cx="8911687" cy="1280890"/>
          </a:xfrm>
        </p:spPr>
        <p:txBody>
          <a:bodyPr>
            <a:normAutofit/>
          </a:bodyPr>
          <a:lstStyle/>
          <a:p>
            <a:r>
              <a:rPr lang="es-MX" sz="2400" dirty="0">
                <a:solidFill>
                  <a:schemeClr val="tx1"/>
                </a:solidFill>
                <a:latin typeface="Algerian" panose="04020705040A02060702" pitchFamily="82" charset="0"/>
              </a:rPr>
              <a:t>Corriente de </a:t>
            </a:r>
            <a:r>
              <a:rPr lang="es-MX" sz="2400" dirty="0" err="1">
                <a:solidFill>
                  <a:schemeClr val="tx1"/>
                </a:solidFill>
                <a:latin typeface="Algerian" panose="04020705040A02060702" pitchFamily="82" charset="0"/>
              </a:rPr>
              <a:t>polarizacion</a:t>
            </a:r>
            <a:r>
              <a:rPr lang="es-MX" sz="2400" dirty="0">
                <a:solidFill>
                  <a:schemeClr val="tx1"/>
                </a:solidFill>
                <a:latin typeface="Algerian" panose="04020705040A02060702" pitchFamily="82" charset="0"/>
              </a:rPr>
              <a:t> de entrada</a:t>
            </a:r>
          </a:p>
        </p:txBody>
      </p:sp>
      <p:sp>
        <p:nvSpPr>
          <p:cNvPr id="3" name="Marcador de contenido 2">
            <a:extLst>
              <a:ext uri="{FF2B5EF4-FFF2-40B4-BE49-F238E27FC236}">
                <a16:creationId xmlns:a16="http://schemas.microsoft.com/office/drawing/2014/main" id="{1EE40BA5-9265-1EBA-71D9-49C77D3D7D4C}"/>
              </a:ext>
            </a:extLst>
          </p:cNvPr>
          <p:cNvSpPr>
            <a:spLocks noGrp="1"/>
          </p:cNvSpPr>
          <p:nvPr>
            <p:ph idx="1"/>
          </p:nvPr>
        </p:nvSpPr>
        <p:spPr/>
        <p:txBody>
          <a:bodyPr>
            <a:normAutofit/>
          </a:bodyPr>
          <a:lstStyle/>
          <a:p>
            <a:r>
              <a:rPr lang="es-MX" sz="2000" dirty="0">
                <a:solidFill>
                  <a:schemeClr val="tx1"/>
                </a:solidFill>
                <a:latin typeface="Agency FB" panose="020B0503020202020204" pitchFamily="34" charset="0"/>
              </a:rPr>
              <a:t>La corriente de polarización de entrada es la pequeña cantidad de corriente que atraviesa las conexiones de entrada del amplificador operacional para polarizar adecuadamente los circuitos internos.</a:t>
            </a:r>
          </a:p>
        </p:txBody>
      </p:sp>
      <p:pic>
        <p:nvPicPr>
          <p:cNvPr id="5" name="Imagen 4">
            <a:extLst>
              <a:ext uri="{FF2B5EF4-FFF2-40B4-BE49-F238E27FC236}">
                <a16:creationId xmlns:a16="http://schemas.microsoft.com/office/drawing/2014/main" id="{C7499505-F8FA-46E3-963A-9A6F30CC8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387" y="3982409"/>
            <a:ext cx="4514850" cy="2286000"/>
          </a:xfrm>
          <a:prstGeom prst="rect">
            <a:avLst/>
          </a:prstGeom>
        </p:spPr>
      </p:pic>
    </p:spTree>
    <p:extLst>
      <p:ext uri="{BB962C8B-B14F-4D97-AF65-F5344CB8AC3E}">
        <p14:creationId xmlns:p14="http://schemas.microsoft.com/office/powerpoint/2010/main" val="204805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4AC74-4D71-532C-3CBE-D1F961621909}"/>
              </a:ext>
            </a:extLst>
          </p:cNvPr>
          <p:cNvSpPr>
            <a:spLocks noGrp="1"/>
          </p:cNvSpPr>
          <p:nvPr>
            <p:ph type="title"/>
          </p:nvPr>
        </p:nvSpPr>
        <p:spPr/>
        <p:txBody>
          <a:bodyPr>
            <a:normAutofit/>
          </a:bodyPr>
          <a:lstStyle/>
          <a:p>
            <a:r>
              <a:rPr lang="es-MX" sz="2400" dirty="0">
                <a:solidFill>
                  <a:schemeClr val="tx1"/>
                </a:solidFill>
                <a:latin typeface="Algerian" panose="04020705040A02060702" pitchFamily="82" charset="0"/>
              </a:rPr>
              <a:t>Impedancia de entrada</a:t>
            </a:r>
          </a:p>
        </p:txBody>
      </p:sp>
      <p:sp>
        <p:nvSpPr>
          <p:cNvPr id="3" name="Marcador de contenido 2">
            <a:extLst>
              <a:ext uri="{FF2B5EF4-FFF2-40B4-BE49-F238E27FC236}">
                <a16:creationId xmlns:a16="http://schemas.microsoft.com/office/drawing/2014/main" id="{DF6B6AC7-1725-50EE-19A4-C76D132AF0CF}"/>
              </a:ext>
            </a:extLst>
          </p:cNvPr>
          <p:cNvSpPr>
            <a:spLocks noGrp="1"/>
          </p:cNvSpPr>
          <p:nvPr>
            <p:ph idx="1"/>
          </p:nvPr>
        </p:nvSpPr>
        <p:spPr>
          <a:xfrm>
            <a:off x="555812" y="1783977"/>
            <a:ext cx="5737412" cy="3777622"/>
          </a:xfrm>
        </p:spPr>
        <p:txBody>
          <a:bodyPr>
            <a:normAutofit/>
          </a:bodyPr>
          <a:lstStyle/>
          <a:p>
            <a:r>
              <a:rPr lang="es-MX" sz="2000" dirty="0">
                <a:solidFill>
                  <a:schemeClr val="tx1"/>
                </a:solidFill>
                <a:latin typeface="Agency FB" panose="020B0503020202020204" pitchFamily="34" charset="0"/>
              </a:rPr>
              <a:t>La impedancia de entrada de una red eléctrica es la impedancia equivalente "vista" por una fuente de energía conectada a tal red. Si la fuente entrega un valor conocido de voltaje o de corriente, tal impedancia puede ser calculada usando la ley de Ohm. La impedancia de entrada es el circuito equivalente Thévenin de una red eléctrica, modelada por una combinación de RL (resistencia-inductancia) o de RC (resistencia-capacitancia), con valores equivalentes que resultarían en la misma respuesta que la de la red. También es llamada Z11 en términos de parámetros-Z. Grosso modo, la definición exacta depende del campo de estudio particular.</a:t>
            </a:r>
          </a:p>
        </p:txBody>
      </p:sp>
      <p:pic>
        <p:nvPicPr>
          <p:cNvPr id="5" name="Imagen 4">
            <a:extLst>
              <a:ext uri="{FF2B5EF4-FFF2-40B4-BE49-F238E27FC236}">
                <a16:creationId xmlns:a16="http://schemas.microsoft.com/office/drawing/2014/main" id="{7422797E-A8A5-4257-AA99-8791492FE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036" y="2142344"/>
            <a:ext cx="5441576" cy="3060887"/>
          </a:xfrm>
          <a:prstGeom prst="rect">
            <a:avLst/>
          </a:prstGeom>
        </p:spPr>
      </p:pic>
    </p:spTree>
    <p:extLst>
      <p:ext uri="{BB962C8B-B14F-4D97-AF65-F5344CB8AC3E}">
        <p14:creationId xmlns:p14="http://schemas.microsoft.com/office/powerpoint/2010/main" val="38576185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39DDB-418D-CC50-1C4D-B536C2D5AA63}"/>
              </a:ext>
            </a:extLst>
          </p:cNvPr>
          <p:cNvSpPr>
            <a:spLocks noGrp="1"/>
          </p:cNvSpPr>
          <p:nvPr>
            <p:ph type="title"/>
          </p:nvPr>
        </p:nvSpPr>
        <p:spPr/>
        <p:txBody>
          <a:bodyPr>
            <a:normAutofit/>
          </a:bodyPr>
          <a:lstStyle/>
          <a:p>
            <a:r>
              <a:rPr lang="es-MX" sz="2400" dirty="0">
                <a:solidFill>
                  <a:schemeClr val="tx1"/>
                </a:solidFill>
                <a:latin typeface="Algerian" panose="04020705040A02060702" pitchFamily="82" charset="0"/>
              </a:rPr>
              <a:t>Desequilibrio de corriente de entrada y salida</a:t>
            </a:r>
          </a:p>
        </p:txBody>
      </p:sp>
      <p:sp>
        <p:nvSpPr>
          <p:cNvPr id="3" name="Marcador de contenido 2">
            <a:extLst>
              <a:ext uri="{FF2B5EF4-FFF2-40B4-BE49-F238E27FC236}">
                <a16:creationId xmlns:a16="http://schemas.microsoft.com/office/drawing/2014/main" id="{2DACC60D-F72C-714C-86FF-73770544ED8B}"/>
              </a:ext>
            </a:extLst>
          </p:cNvPr>
          <p:cNvSpPr>
            <a:spLocks noGrp="1"/>
          </p:cNvSpPr>
          <p:nvPr>
            <p:ph idx="1"/>
          </p:nvPr>
        </p:nvSpPr>
        <p:spPr>
          <a:xfrm>
            <a:off x="948671" y="1914248"/>
            <a:ext cx="6084141" cy="3777622"/>
          </a:xfrm>
        </p:spPr>
        <p:txBody>
          <a:bodyPr>
            <a:normAutofit/>
          </a:bodyPr>
          <a:lstStyle/>
          <a:p>
            <a:r>
              <a:rPr lang="es-MX" sz="2000" dirty="0">
                <a:solidFill>
                  <a:schemeClr val="tx1"/>
                </a:solidFill>
                <a:latin typeface="Agency FB" panose="020B0503020202020204" pitchFamily="34" charset="0"/>
              </a:rPr>
              <a:t>Las corrientes desequilibradas generan pulsaciones de la torsión, un aumento de la vibración y del estrés mecánico, así como aumento de las pérdidas y un sobrecalentamiento del motor. Los desequilibrios de tensión y corriente también podrían indicar problemas de mantenimiento tales como conexiones sueltas y contactos desgastados.</a:t>
            </a:r>
          </a:p>
        </p:txBody>
      </p:sp>
      <p:pic>
        <p:nvPicPr>
          <p:cNvPr id="5" name="Imagen 4">
            <a:extLst>
              <a:ext uri="{FF2B5EF4-FFF2-40B4-BE49-F238E27FC236}">
                <a16:creationId xmlns:a16="http://schemas.microsoft.com/office/drawing/2014/main" id="{4B5DB59F-5656-4584-A3E8-2645C1673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977" y="1905000"/>
            <a:ext cx="4002248" cy="4235389"/>
          </a:xfrm>
          <a:prstGeom prst="rect">
            <a:avLst/>
          </a:prstGeom>
        </p:spPr>
      </p:pic>
    </p:spTree>
    <p:extLst>
      <p:ext uri="{BB962C8B-B14F-4D97-AF65-F5344CB8AC3E}">
        <p14:creationId xmlns:p14="http://schemas.microsoft.com/office/powerpoint/2010/main" val="22856308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CF3F1-5D2B-4263-8A61-816C8FE694CE}"/>
              </a:ext>
            </a:extLst>
          </p:cNvPr>
          <p:cNvSpPr>
            <a:spLocks noGrp="1"/>
          </p:cNvSpPr>
          <p:nvPr>
            <p:ph type="title"/>
          </p:nvPr>
        </p:nvSpPr>
        <p:spPr>
          <a:xfrm>
            <a:off x="1786102" y="610663"/>
            <a:ext cx="8911687" cy="667294"/>
          </a:xfrm>
        </p:spPr>
        <p:txBody>
          <a:bodyPr>
            <a:normAutofit/>
          </a:bodyPr>
          <a:lstStyle/>
          <a:p>
            <a:r>
              <a:rPr lang="es-MX" sz="2800" dirty="0">
                <a:solidFill>
                  <a:schemeClr val="tx1"/>
                </a:solidFill>
                <a:latin typeface="Algerian" panose="04020705040A02060702" pitchFamily="82" charset="0"/>
              </a:rPr>
              <a:t>Índice</a:t>
            </a:r>
          </a:p>
        </p:txBody>
      </p:sp>
      <p:sp>
        <p:nvSpPr>
          <p:cNvPr id="3" name="Marcador de contenido 2">
            <a:extLst>
              <a:ext uri="{FF2B5EF4-FFF2-40B4-BE49-F238E27FC236}">
                <a16:creationId xmlns:a16="http://schemas.microsoft.com/office/drawing/2014/main" id="{C92673FF-FC1B-4244-B911-DF805278E1F4}"/>
              </a:ext>
            </a:extLst>
          </p:cNvPr>
          <p:cNvSpPr>
            <a:spLocks noGrp="1"/>
          </p:cNvSpPr>
          <p:nvPr>
            <p:ph idx="1"/>
          </p:nvPr>
        </p:nvSpPr>
        <p:spPr>
          <a:xfrm>
            <a:off x="1490498" y="1277957"/>
            <a:ext cx="8915400" cy="4643718"/>
          </a:xfrm>
        </p:spPr>
        <p:txBody>
          <a:bodyPr>
            <a:noAutofit/>
          </a:bodyPr>
          <a:lstStyle/>
          <a:p>
            <a:pPr marL="0" indent="0">
              <a:buNone/>
            </a:pPr>
            <a:r>
              <a:rPr lang="es-MX" sz="1200" u="sng" dirty="0">
                <a:latin typeface="Bodoni MT" panose="02070603080606020203" pitchFamily="18" charset="0"/>
              </a:rPr>
              <a:t>ÍNDICE…………………………………………………………………………………………………….2</a:t>
            </a:r>
          </a:p>
          <a:p>
            <a:pPr marL="0" indent="0">
              <a:buNone/>
            </a:pPr>
            <a:r>
              <a:rPr lang="es-MX" sz="1200" u="sng" dirty="0">
                <a:latin typeface="Bodoni MT" panose="02070603080606020203" pitchFamily="18" charset="0"/>
              </a:rPr>
              <a:t>INTRODUCCIÓN…………………………………………………………………………………………4</a:t>
            </a:r>
          </a:p>
          <a:p>
            <a:pPr marL="0" indent="0">
              <a:buNone/>
            </a:pPr>
            <a:r>
              <a:rPr lang="es-MX" sz="1200" u="sng" dirty="0">
                <a:latin typeface="Bodoni MT" panose="02070603080606020203" pitchFamily="18" charset="0"/>
              </a:rPr>
              <a:t>LA DEFINICIÓN………………………………………………………………………………………….5</a:t>
            </a:r>
          </a:p>
          <a:p>
            <a:pPr marL="0" indent="0">
              <a:buNone/>
            </a:pPr>
            <a:r>
              <a:rPr lang="es-MX" sz="1200" u="sng" dirty="0">
                <a:latin typeface="Bodoni MT" panose="02070603080606020203" pitchFamily="18" charset="0"/>
              </a:rPr>
              <a:t>LOS SÍMBOLOS ELÉCTRICOS:…………………………………………………………………………6</a:t>
            </a:r>
          </a:p>
          <a:p>
            <a:pPr marL="0" indent="0">
              <a:buNone/>
            </a:pPr>
            <a:r>
              <a:rPr lang="es-MX" sz="1200" u="sng" dirty="0">
                <a:latin typeface="Bodoni MT" panose="02070603080606020203" pitchFamily="18" charset="0"/>
              </a:rPr>
              <a:t>▪ EL SÍMBOLO BÁSICO………………………………………………………………………………. 6</a:t>
            </a:r>
          </a:p>
          <a:p>
            <a:pPr marL="0" indent="0">
              <a:buNone/>
            </a:pPr>
            <a:r>
              <a:rPr lang="es-MX" sz="1200" u="sng" dirty="0">
                <a:latin typeface="Bodoni MT" panose="02070603080606020203" pitchFamily="18" charset="0"/>
              </a:rPr>
              <a:t>▪ EL SÍMBOLO CON CONEXIÓN PARA FUENTE DE CD……………………………………….. 7</a:t>
            </a:r>
          </a:p>
          <a:p>
            <a:pPr marL="0" indent="0">
              <a:buNone/>
            </a:pPr>
            <a:r>
              <a:rPr lang="es-MX" sz="1200" u="sng" dirty="0">
                <a:latin typeface="Bodoni MT" panose="02070603080606020203" pitchFamily="18" charset="0"/>
              </a:rPr>
              <a:t>▪ LA REPRESENTACIÓN DE UN AMPLIFICADOR OPERACIONAL IDEAL……………….. 8</a:t>
            </a:r>
          </a:p>
          <a:p>
            <a:pPr marL="0" indent="0">
              <a:buNone/>
            </a:pPr>
            <a:r>
              <a:rPr lang="es-MX" sz="1200" u="sng" dirty="0">
                <a:latin typeface="Bodoni MT" panose="02070603080606020203" pitchFamily="18" charset="0"/>
              </a:rPr>
              <a:t>▪ LA REPRESENTACIÓN DE UN AMPLIFICADOR OPERACIONAL PRÁCTICO……………9</a:t>
            </a:r>
          </a:p>
          <a:p>
            <a:pPr marL="0" indent="0">
              <a:buNone/>
            </a:pPr>
            <a:r>
              <a:rPr lang="es-MX" sz="1200" u="sng" dirty="0">
                <a:latin typeface="Bodoni MT" panose="02070603080606020203" pitchFamily="18" charset="0"/>
              </a:rPr>
              <a:t>MODO DIFERENCIAL…………………………………………………………………………………..10</a:t>
            </a:r>
          </a:p>
          <a:p>
            <a:pPr marL="0" indent="0">
              <a:buNone/>
            </a:pPr>
            <a:r>
              <a:rPr lang="es-MX" sz="1200" u="sng" dirty="0">
                <a:latin typeface="Bodoni MT" panose="02070603080606020203" pitchFamily="18" charset="0"/>
              </a:rPr>
              <a:t>MODO COMÚN. ……………………………………………………………………………………….....12</a:t>
            </a:r>
          </a:p>
          <a:p>
            <a:pPr marL="0" indent="0">
              <a:buNone/>
            </a:pPr>
            <a:r>
              <a:rPr lang="es-MX" sz="1200" u="sng" dirty="0">
                <a:latin typeface="Bodoni MT" panose="02070603080606020203" pitchFamily="18" charset="0"/>
              </a:rPr>
              <a:t>RAZÓN DE RECHAZO EN MODO COMÚN (CMRR). ……………………………………………….14</a:t>
            </a:r>
          </a:p>
          <a:p>
            <a:pPr marL="0" indent="0">
              <a:buNone/>
            </a:pPr>
            <a:r>
              <a:rPr lang="es-MX" sz="1200" u="sng" dirty="0">
                <a:latin typeface="Bodoni MT" panose="02070603080606020203" pitchFamily="18" charset="0"/>
              </a:rPr>
              <a:t>EXCURSIÓN MÁXIMA DEL VOLTAJE DE SALIDA (VO(P-P)). ………………………….............15</a:t>
            </a:r>
          </a:p>
          <a:p>
            <a:pPr marL="0" indent="0">
              <a:buNone/>
            </a:pPr>
            <a:r>
              <a:rPr lang="es-MX" sz="1200" u="sng" dirty="0">
                <a:latin typeface="Bodoni MT" panose="02070603080606020203" pitchFamily="18" charset="0"/>
              </a:rPr>
              <a:t>DESEQUILIBRIO DE VOLTAJE DE ENTRADA. ……………………………………………………16</a:t>
            </a:r>
          </a:p>
          <a:p>
            <a:pPr marL="0" indent="0">
              <a:buNone/>
            </a:pPr>
            <a:r>
              <a:rPr lang="es-MX" sz="1200" u="sng" dirty="0">
                <a:latin typeface="Bodoni MT" panose="02070603080606020203" pitchFamily="18" charset="0"/>
              </a:rPr>
              <a:t>CORRIENTE DE POLARIZACIÓN DE ENTRADA. …………………………………………………17</a:t>
            </a:r>
          </a:p>
        </p:txBody>
      </p:sp>
    </p:spTree>
    <p:extLst>
      <p:ext uri="{BB962C8B-B14F-4D97-AF65-F5344CB8AC3E}">
        <p14:creationId xmlns:p14="http://schemas.microsoft.com/office/powerpoint/2010/main" val="1255986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260A9-D179-3672-77C7-1A059AE0EE14}"/>
              </a:ext>
            </a:extLst>
          </p:cNvPr>
          <p:cNvSpPr>
            <a:spLocks noGrp="1"/>
          </p:cNvSpPr>
          <p:nvPr>
            <p:ph type="title"/>
          </p:nvPr>
        </p:nvSpPr>
        <p:spPr/>
        <p:txBody>
          <a:bodyPr>
            <a:normAutofit/>
          </a:bodyPr>
          <a:lstStyle/>
          <a:p>
            <a:r>
              <a:rPr lang="es-MX" sz="2400" dirty="0">
                <a:solidFill>
                  <a:schemeClr val="tx1"/>
                </a:solidFill>
                <a:latin typeface="Algerian" panose="04020705040A02060702" pitchFamily="82" charset="0"/>
              </a:rPr>
              <a:t>Impedancia de salida</a:t>
            </a:r>
          </a:p>
        </p:txBody>
      </p:sp>
      <p:sp>
        <p:nvSpPr>
          <p:cNvPr id="3" name="Marcador de contenido 2">
            <a:extLst>
              <a:ext uri="{FF2B5EF4-FFF2-40B4-BE49-F238E27FC236}">
                <a16:creationId xmlns:a16="http://schemas.microsoft.com/office/drawing/2014/main" id="{5C42924F-37A6-3863-DF21-A063055BE531}"/>
              </a:ext>
            </a:extLst>
          </p:cNvPr>
          <p:cNvSpPr>
            <a:spLocks noGrp="1"/>
          </p:cNvSpPr>
          <p:nvPr>
            <p:ph idx="1"/>
          </p:nvPr>
        </p:nvSpPr>
        <p:spPr>
          <a:xfrm>
            <a:off x="1526894" y="1540189"/>
            <a:ext cx="8915400" cy="3777622"/>
          </a:xfrm>
        </p:spPr>
        <p:txBody>
          <a:bodyPr>
            <a:normAutofit/>
          </a:bodyPr>
          <a:lstStyle/>
          <a:p>
            <a:r>
              <a:rPr lang="es-MX" sz="2000" b="0" i="0" dirty="0">
                <a:solidFill>
                  <a:schemeClr val="tx1"/>
                </a:solidFill>
                <a:effectLst/>
                <a:latin typeface="Agency FB" panose="020B0503020202020204" pitchFamily="34" charset="0"/>
              </a:rPr>
              <a:t>Cualquier circuito electrónico lineal o dispositivo que suministre una corriente se puede modelar como una </a:t>
            </a:r>
            <a:r>
              <a:rPr lang="es-MX" sz="2000" b="0" i="0" u="none" strike="noStrike" dirty="0">
                <a:solidFill>
                  <a:schemeClr val="tx1"/>
                </a:solidFill>
                <a:effectLst/>
                <a:latin typeface="Agency FB" panose="020B0503020202020204" pitchFamily="34" charset="0"/>
                <a:hlinkClick r:id="rId2" tooltip="Fuente eléctrica">
                  <a:extLst>
                    <a:ext uri="{A12FA001-AC4F-418D-AE19-62706E023703}">
                      <ahyp:hlinkClr xmlns:ahyp="http://schemas.microsoft.com/office/drawing/2018/hyperlinkcolor" val="tx"/>
                    </a:ext>
                  </a:extLst>
                </a:hlinkClick>
              </a:rPr>
              <a:t>fuente ideal</a:t>
            </a:r>
            <a:r>
              <a:rPr lang="es-MX" sz="2000" b="0" i="0" dirty="0">
                <a:solidFill>
                  <a:schemeClr val="tx1"/>
                </a:solidFill>
                <a:effectLst/>
                <a:latin typeface="Agency FB" panose="020B0503020202020204" pitchFamily="34" charset="0"/>
              </a:rPr>
              <a:t> de </a:t>
            </a:r>
            <a:r>
              <a:rPr lang="es-MX" sz="2000" b="0" i="0" u="none" strike="noStrike" dirty="0">
                <a:solidFill>
                  <a:schemeClr val="tx1"/>
                </a:solidFill>
                <a:effectLst/>
                <a:latin typeface="Agency FB" panose="020B0503020202020204" pitchFamily="34" charset="0"/>
                <a:hlinkClick r:id="rId3" tooltip="Tensión (electricidad)">
                  <a:extLst>
                    <a:ext uri="{A12FA001-AC4F-418D-AE19-62706E023703}">
                      <ahyp:hlinkClr xmlns:ahyp="http://schemas.microsoft.com/office/drawing/2018/hyperlinkcolor" val="tx"/>
                    </a:ext>
                  </a:extLst>
                </a:hlinkClick>
              </a:rPr>
              <a:t>tensión</a:t>
            </a:r>
            <a:r>
              <a:rPr lang="es-MX" sz="2000" b="0" i="0" dirty="0">
                <a:solidFill>
                  <a:schemeClr val="tx1"/>
                </a:solidFill>
                <a:effectLst/>
                <a:latin typeface="Agency FB" panose="020B0503020202020204" pitchFamily="34" charset="0"/>
              </a:rPr>
              <a:t> en serie con una </a:t>
            </a:r>
            <a:r>
              <a:rPr lang="es-MX" sz="2000" b="1" i="0" u="none" strike="noStrike" dirty="0">
                <a:solidFill>
                  <a:schemeClr val="tx1"/>
                </a:solidFill>
                <a:effectLst/>
                <a:latin typeface="Agency FB" panose="020B0503020202020204" pitchFamily="34" charset="0"/>
                <a:hlinkClick r:id="rId4" tooltip="Impedancia">
                  <a:extLst>
                    <a:ext uri="{A12FA001-AC4F-418D-AE19-62706E023703}">
                      <ahyp:hlinkClr xmlns:ahyp="http://schemas.microsoft.com/office/drawing/2018/hyperlinkcolor" val="tx"/>
                    </a:ext>
                  </a:extLst>
                </a:hlinkClick>
              </a:rPr>
              <a:t>impedancia</a:t>
            </a:r>
            <a:r>
              <a:rPr lang="es-MX" sz="2000" b="0" i="0" dirty="0">
                <a:solidFill>
                  <a:schemeClr val="tx1"/>
                </a:solidFill>
                <a:effectLst/>
                <a:latin typeface="Agency FB" panose="020B0503020202020204" pitchFamily="34" charset="0"/>
              </a:rPr>
              <a:t> (o su </a:t>
            </a:r>
            <a:r>
              <a:rPr lang="es-MX" sz="2000" b="0" i="0" u="none" strike="noStrike" dirty="0">
                <a:solidFill>
                  <a:schemeClr val="tx1"/>
                </a:solidFill>
                <a:effectLst/>
                <a:latin typeface="Agency FB" panose="020B0503020202020204" pitchFamily="34" charset="0"/>
                <a:hlinkClick r:id="rId5" tooltip="Equivalente de Thévenin">
                  <a:extLst>
                    <a:ext uri="{A12FA001-AC4F-418D-AE19-62706E023703}">
                      <ahyp:hlinkClr xmlns:ahyp="http://schemas.microsoft.com/office/drawing/2018/hyperlinkcolor" val="tx"/>
                    </a:ext>
                  </a:extLst>
                </a:hlinkClick>
              </a:rPr>
              <a:t>equivalente de Thévenin</a:t>
            </a:r>
            <a:r>
              <a:rPr lang="es-MX" sz="2000" b="0" i="0" dirty="0">
                <a:solidFill>
                  <a:schemeClr val="tx1"/>
                </a:solidFill>
                <a:effectLst/>
                <a:latin typeface="Agency FB" panose="020B0503020202020204" pitchFamily="34" charset="0"/>
              </a:rPr>
              <a:t>). Este modelo ayuda a analizar la caída de tensión que ocurre por dicha impedancia al paso de la </a:t>
            </a:r>
            <a:r>
              <a:rPr lang="es-MX" sz="2000" b="0" i="0" u="none" strike="noStrike" dirty="0">
                <a:solidFill>
                  <a:schemeClr val="tx1"/>
                </a:solidFill>
                <a:effectLst/>
                <a:latin typeface="Agency FB" panose="020B0503020202020204" pitchFamily="34" charset="0"/>
                <a:hlinkClick r:id="rId6" tooltip="Corriente eléctrica">
                  <a:extLst>
                    <a:ext uri="{A12FA001-AC4F-418D-AE19-62706E023703}">
                      <ahyp:hlinkClr xmlns:ahyp="http://schemas.microsoft.com/office/drawing/2018/hyperlinkcolor" val="tx"/>
                    </a:ext>
                  </a:extLst>
                </a:hlinkClick>
              </a:rPr>
              <a:t>corriente</a:t>
            </a:r>
            <a:r>
              <a:rPr lang="es-MX" sz="2000" b="0" i="0" dirty="0">
                <a:solidFill>
                  <a:schemeClr val="tx1"/>
                </a:solidFill>
                <a:effectLst/>
                <a:latin typeface="Agency FB" panose="020B0503020202020204" pitchFamily="34" charset="0"/>
              </a:rPr>
              <a:t>.</a:t>
            </a:r>
            <a:endParaRPr lang="es-MX" sz="2000" dirty="0">
              <a:solidFill>
                <a:schemeClr val="tx1"/>
              </a:solidFill>
              <a:latin typeface="Agency FB" panose="020B0503020202020204" pitchFamily="34" charset="0"/>
            </a:endParaRPr>
          </a:p>
        </p:txBody>
      </p:sp>
      <p:pic>
        <p:nvPicPr>
          <p:cNvPr id="5" name="Imagen 4">
            <a:extLst>
              <a:ext uri="{FF2B5EF4-FFF2-40B4-BE49-F238E27FC236}">
                <a16:creationId xmlns:a16="http://schemas.microsoft.com/office/drawing/2014/main" id="{AE5D5CD2-74C1-4AE5-A726-70A610D8C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9221" y="2821079"/>
            <a:ext cx="5096155" cy="3826110"/>
          </a:xfrm>
          <a:prstGeom prst="rect">
            <a:avLst/>
          </a:prstGeom>
        </p:spPr>
      </p:pic>
    </p:spTree>
    <p:extLst>
      <p:ext uri="{BB962C8B-B14F-4D97-AF65-F5344CB8AC3E}">
        <p14:creationId xmlns:p14="http://schemas.microsoft.com/office/powerpoint/2010/main" val="3049414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E2B5C-DAB8-D096-7104-4F55B63AE630}"/>
              </a:ext>
            </a:extLst>
          </p:cNvPr>
          <p:cNvSpPr>
            <a:spLocks noGrp="1"/>
          </p:cNvSpPr>
          <p:nvPr>
            <p:ph type="title"/>
          </p:nvPr>
        </p:nvSpPr>
        <p:spPr/>
        <p:txBody>
          <a:bodyPr>
            <a:normAutofit/>
          </a:bodyPr>
          <a:lstStyle/>
          <a:p>
            <a:r>
              <a:rPr lang="es-MX" sz="2400" dirty="0">
                <a:solidFill>
                  <a:schemeClr val="tx1"/>
                </a:solidFill>
                <a:latin typeface="Algerian" panose="04020705040A02060702" pitchFamily="82" charset="0"/>
              </a:rPr>
              <a:t>Rapidez de variación de voltaje</a:t>
            </a:r>
          </a:p>
        </p:txBody>
      </p:sp>
      <p:sp>
        <p:nvSpPr>
          <p:cNvPr id="3" name="Marcador de contenido 2">
            <a:extLst>
              <a:ext uri="{FF2B5EF4-FFF2-40B4-BE49-F238E27FC236}">
                <a16:creationId xmlns:a16="http://schemas.microsoft.com/office/drawing/2014/main" id="{BC38CAC3-B652-9567-1759-E922D66DA585}"/>
              </a:ext>
            </a:extLst>
          </p:cNvPr>
          <p:cNvSpPr>
            <a:spLocks noGrp="1"/>
          </p:cNvSpPr>
          <p:nvPr>
            <p:ph idx="1"/>
          </p:nvPr>
        </p:nvSpPr>
        <p:spPr>
          <a:xfrm>
            <a:off x="841095" y="2133599"/>
            <a:ext cx="3784693" cy="4358027"/>
          </a:xfrm>
        </p:spPr>
        <p:txBody>
          <a:bodyPr>
            <a:normAutofit lnSpcReduction="10000"/>
          </a:bodyPr>
          <a:lstStyle/>
          <a:p>
            <a:r>
              <a:rPr lang="es-MX" sz="2000" dirty="0">
                <a:solidFill>
                  <a:schemeClr val="tx1"/>
                </a:solidFill>
                <a:latin typeface="Agency FB" panose="020B0503020202020204" pitchFamily="34" charset="0"/>
              </a:rPr>
              <a:t>Cuando ocurren los apagones, las personas suelen pensar que sus equipos eléctricos sufrirán daños irreversibles. Sin embargo, hay otro factor que hace un daño más grave y apenas es mencionado: las variaciones de voltaje. </a:t>
            </a:r>
            <a:r>
              <a:rPr lang="es-MX" sz="2000" b="0" i="0" dirty="0">
                <a:solidFill>
                  <a:schemeClr val="tx1"/>
                </a:solidFill>
                <a:effectLst/>
                <a:latin typeface="Agency FB" panose="020B0503020202020204" pitchFamily="34" charset="0"/>
              </a:rPr>
              <a:t>A mayor nivel de corriente de voltaje y resistencia, será más amplio el nivel de variación. Por ejemplo, cuando una red eléctrica emplea </a:t>
            </a:r>
            <a:r>
              <a:rPr lang="es-MX" sz="2000" b="1" i="0" dirty="0">
                <a:solidFill>
                  <a:schemeClr val="tx1"/>
                </a:solidFill>
                <a:effectLst/>
                <a:latin typeface="Agency FB" panose="020B0503020202020204" pitchFamily="34" charset="0"/>
              </a:rPr>
              <a:t>120 volts</a:t>
            </a:r>
            <a:r>
              <a:rPr lang="es-MX" sz="2000" b="0" i="0" dirty="0">
                <a:solidFill>
                  <a:schemeClr val="tx1"/>
                </a:solidFill>
                <a:effectLst/>
                <a:latin typeface="Agency FB" panose="020B0503020202020204" pitchFamily="34" charset="0"/>
              </a:rPr>
              <a:t>, pero, de un momento a otro, cambia a 100, después a 130, luego a 90 y regresa a 120, se está hablando de una variación de voltaje.</a:t>
            </a:r>
            <a:endParaRPr lang="es-MX" sz="2000" dirty="0">
              <a:solidFill>
                <a:schemeClr val="tx1"/>
              </a:solidFill>
              <a:latin typeface="Agency FB" panose="020B0503020202020204" pitchFamily="34" charset="0"/>
            </a:endParaRPr>
          </a:p>
        </p:txBody>
      </p:sp>
      <p:pic>
        <p:nvPicPr>
          <p:cNvPr id="5" name="Imagen 4">
            <a:extLst>
              <a:ext uri="{FF2B5EF4-FFF2-40B4-BE49-F238E27FC236}">
                <a16:creationId xmlns:a16="http://schemas.microsoft.com/office/drawing/2014/main" id="{DC2FA089-D71A-4892-A444-C2F32DC26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036" y="1553195"/>
            <a:ext cx="6584576" cy="4938432"/>
          </a:xfrm>
          <a:prstGeom prst="rect">
            <a:avLst/>
          </a:prstGeom>
        </p:spPr>
      </p:pic>
    </p:spTree>
    <p:extLst>
      <p:ext uri="{BB962C8B-B14F-4D97-AF65-F5344CB8AC3E}">
        <p14:creationId xmlns:p14="http://schemas.microsoft.com/office/powerpoint/2010/main" val="32531349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6349E-FE40-586E-B643-8ADEDB1B71AE}"/>
              </a:ext>
            </a:extLst>
          </p:cNvPr>
          <p:cNvSpPr>
            <a:spLocks noGrp="1"/>
          </p:cNvSpPr>
          <p:nvPr>
            <p:ph type="title"/>
          </p:nvPr>
        </p:nvSpPr>
        <p:spPr/>
        <p:txBody>
          <a:bodyPr>
            <a:normAutofit/>
          </a:bodyPr>
          <a:lstStyle/>
          <a:p>
            <a:r>
              <a:rPr lang="es-MX" sz="2400" dirty="0">
                <a:solidFill>
                  <a:schemeClr val="tx1"/>
                </a:solidFill>
                <a:latin typeface="Algerian" panose="04020705040A02060702" pitchFamily="82" charset="0"/>
              </a:rPr>
              <a:t>Respuesta en frecuencia</a:t>
            </a:r>
          </a:p>
        </p:txBody>
      </p:sp>
      <p:sp>
        <p:nvSpPr>
          <p:cNvPr id="3" name="Marcador de contenido 2">
            <a:extLst>
              <a:ext uri="{FF2B5EF4-FFF2-40B4-BE49-F238E27FC236}">
                <a16:creationId xmlns:a16="http://schemas.microsoft.com/office/drawing/2014/main" id="{F388E2E8-7855-2CC5-25AB-F8CFA795AAC3}"/>
              </a:ext>
            </a:extLst>
          </p:cNvPr>
          <p:cNvSpPr>
            <a:spLocks noGrp="1"/>
          </p:cNvSpPr>
          <p:nvPr>
            <p:ph idx="1"/>
          </p:nvPr>
        </p:nvSpPr>
        <p:spPr>
          <a:xfrm>
            <a:off x="467753" y="1540189"/>
            <a:ext cx="11724247" cy="3777622"/>
          </a:xfrm>
        </p:spPr>
        <p:txBody>
          <a:bodyPr>
            <a:noAutofit/>
          </a:bodyPr>
          <a:lstStyle/>
          <a:p>
            <a:r>
              <a:rPr lang="es-MX" sz="2000" dirty="0">
                <a:solidFill>
                  <a:schemeClr val="tx1"/>
                </a:solidFill>
                <a:latin typeface="Agency FB" panose="020B0503020202020204" pitchFamily="34" charset="0"/>
              </a:rPr>
              <a:t>Es la representación gráfica en el plano cartesiano (X, Y), relación NPS (dB) y Frecuencia (Hz), busca representar que tan sensible es un instrumento tecnológico (micrófonos o altavoces) para captar o reproducir sonido audible (desde los 20 a los 20.000 Hz).En audio, el sonido se busca capturar y/o reproducir, con instrumentos con una respuesta de frecuencia lo más plano posible. No obstante, hoy en día los detalles de las respuestas ante graves, medios y agudos, normalmente no es la misma. La variación de estas se debe a muchos factores, principalmente el material y la calidad de fabricación detrás del parlante o micrófono. Un equipo con una respuesta dispareja afectará al sonido final, pueden haber atenuaciones en distintas frecuencias, discriminando por sobre las otras, logrando enmascarar al resto de ellas.</a:t>
            </a:r>
          </a:p>
        </p:txBody>
      </p:sp>
      <p:pic>
        <p:nvPicPr>
          <p:cNvPr id="5" name="Imagen 4">
            <a:extLst>
              <a:ext uri="{FF2B5EF4-FFF2-40B4-BE49-F238E27FC236}">
                <a16:creationId xmlns:a16="http://schemas.microsoft.com/office/drawing/2014/main" id="{31B1D58C-BA0C-4A9E-8374-1B647C4A0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635" y="3520889"/>
            <a:ext cx="5094526" cy="3301253"/>
          </a:xfrm>
          <a:prstGeom prst="rect">
            <a:avLst/>
          </a:prstGeom>
        </p:spPr>
      </p:pic>
    </p:spTree>
    <p:extLst>
      <p:ext uri="{BB962C8B-B14F-4D97-AF65-F5344CB8AC3E}">
        <p14:creationId xmlns:p14="http://schemas.microsoft.com/office/powerpoint/2010/main" val="3528888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3AFA0A8-82F5-48A5-BF9B-C4471BA64D7F}"/>
              </a:ext>
            </a:extLst>
          </p:cNvPr>
          <p:cNvSpPr>
            <a:spLocks noGrp="1"/>
          </p:cNvSpPr>
          <p:nvPr>
            <p:ph idx="1"/>
          </p:nvPr>
        </p:nvSpPr>
        <p:spPr>
          <a:xfrm>
            <a:off x="777955" y="1513029"/>
            <a:ext cx="9002154" cy="3831942"/>
          </a:xfrm>
        </p:spPr>
        <p:txBody>
          <a:bodyPr>
            <a:normAutofit/>
          </a:bodyPr>
          <a:lstStyle/>
          <a:p>
            <a:pPr marL="0" indent="0">
              <a:buNone/>
            </a:pPr>
            <a:r>
              <a:rPr lang="es-MX" sz="2000" dirty="0">
                <a:solidFill>
                  <a:schemeClr val="tx1"/>
                </a:solidFill>
                <a:latin typeface="Agency FB" panose="020B0503020202020204" pitchFamily="34" charset="0"/>
              </a:rPr>
              <a:t>La configuración de seguidor de voltaje es un caso especial del amplificador no inversor donde todo el voltaje de salida es realimentado a la entrada inversora () mediante una conexión directa, como muestra la figura 12-18. Como se puede ver, la conexión de realimentación directa tiene una ganancia de voltaje de 1 (lo que significa que no hay ganancia). La ganancia de voltaje en lazo cerrado de un amplificador no inversor es 1/B, como previamente se derivó. En vista de que B=1 para un seguidor de voltaje, la ganancia de voltaje en lazo cerrado del seguidor de voltaje es</a:t>
            </a:r>
          </a:p>
        </p:txBody>
      </p:sp>
      <p:pic>
        <p:nvPicPr>
          <p:cNvPr id="5" name="Imagen 4">
            <a:extLst>
              <a:ext uri="{FF2B5EF4-FFF2-40B4-BE49-F238E27FC236}">
                <a16:creationId xmlns:a16="http://schemas.microsoft.com/office/drawing/2014/main" id="{FECF9B70-396B-4E93-B7F9-C0E1E956B743}"/>
              </a:ext>
            </a:extLst>
          </p:cNvPr>
          <p:cNvPicPr>
            <a:picLocks noChangeAspect="1"/>
          </p:cNvPicPr>
          <p:nvPr/>
        </p:nvPicPr>
        <p:blipFill rotWithShape="1">
          <a:blip r:embed="rId2"/>
          <a:srcRect l="51729" t="30579" r="36029" b="61770"/>
          <a:stretch/>
        </p:blipFill>
        <p:spPr>
          <a:xfrm>
            <a:off x="4370293" y="3394942"/>
            <a:ext cx="1492623" cy="524435"/>
          </a:xfrm>
          <a:prstGeom prst="rect">
            <a:avLst/>
          </a:prstGeom>
        </p:spPr>
      </p:pic>
      <p:pic>
        <p:nvPicPr>
          <p:cNvPr id="7" name="Imagen 6">
            <a:extLst>
              <a:ext uri="{FF2B5EF4-FFF2-40B4-BE49-F238E27FC236}">
                <a16:creationId xmlns:a16="http://schemas.microsoft.com/office/drawing/2014/main" id="{96FAB9E5-58B0-4D5B-97EF-4B94EE9A5BB1}"/>
              </a:ext>
            </a:extLst>
          </p:cNvPr>
          <p:cNvPicPr>
            <a:picLocks noChangeAspect="1"/>
          </p:cNvPicPr>
          <p:nvPr/>
        </p:nvPicPr>
        <p:blipFill rotWithShape="1">
          <a:blip r:embed="rId2"/>
          <a:srcRect l="45883" t="37445" r="31728" b="26263"/>
          <a:stretch/>
        </p:blipFill>
        <p:spPr>
          <a:xfrm>
            <a:off x="5279032" y="4654515"/>
            <a:ext cx="2093259" cy="1907649"/>
          </a:xfrm>
          <a:prstGeom prst="rect">
            <a:avLst/>
          </a:prstGeom>
        </p:spPr>
      </p:pic>
      <p:sp>
        <p:nvSpPr>
          <p:cNvPr id="9" name="CuadroTexto 8">
            <a:extLst>
              <a:ext uri="{FF2B5EF4-FFF2-40B4-BE49-F238E27FC236}">
                <a16:creationId xmlns:a16="http://schemas.microsoft.com/office/drawing/2014/main" id="{B5CA0ECD-3B9F-4DB2-92EF-BBAA41BAD4A5}"/>
              </a:ext>
            </a:extLst>
          </p:cNvPr>
          <p:cNvSpPr txBox="1"/>
          <p:nvPr/>
        </p:nvSpPr>
        <p:spPr>
          <a:xfrm>
            <a:off x="2780504" y="4973876"/>
            <a:ext cx="2628902" cy="738664"/>
          </a:xfrm>
          <a:prstGeom prst="rect">
            <a:avLst/>
          </a:prstGeom>
          <a:noFill/>
        </p:spPr>
        <p:txBody>
          <a:bodyPr wrap="square">
            <a:spAutoFit/>
          </a:bodyPr>
          <a:lstStyle/>
          <a:p>
            <a:r>
              <a:rPr lang="es-MX" sz="1400" dirty="0"/>
              <a:t>FIGURA 12–18</a:t>
            </a:r>
          </a:p>
          <a:p>
            <a:r>
              <a:rPr lang="es-MX" sz="1400" dirty="0"/>
              <a:t>Seguidor de voltaje de</a:t>
            </a:r>
          </a:p>
          <a:p>
            <a:r>
              <a:rPr lang="es-MX" sz="1400" dirty="0"/>
              <a:t>amplificador operacional.</a:t>
            </a:r>
          </a:p>
        </p:txBody>
      </p:sp>
      <p:sp>
        <p:nvSpPr>
          <p:cNvPr id="11" name="CuadroTexto 10">
            <a:extLst>
              <a:ext uri="{FF2B5EF4-FFF2-40B4-BE49-F238E27FC236}">
                <a16:creationId xmlns:a16="http://schemas.microsoft.com/office/drawing/2014/main" id="{AA56775C-CF4D-43E7-B0C6-F15CE961FF7B}"/>
              </a:ext>
            </a:extLst>
          </p:cNvPr>
          <p:cNvSpPr txBox="1"/>
          <p:nvPr/>
        </p:nvSpPr>
        <p:spPr>
          <a:xfrm>
            <a:off x="1741393" y="745350"/>
            <a:ext cx="7160560" cy="461665"/>
          </a:xfrm>
          <a:prstGeom prst="rect">
            <a:avLst/>
          </a:prstGeom>
          <a:noFill/>
        </p:spPr>
        <p:txBody>
          <a:bodyPr wrap="square">
            <a:spAutoFit/>
          </a:bodyPr>
          <a:lstStyle/>
          <a:p>
            <a:r>
              <a:rPr lang="es-MX" sz="2400" dirty="0">
                <a:latin typeface="Algerian" panose="04020705040A02060702" pitchFamily="82" charset="0"/>
              </a:rPr>
              <a:t>Seguidor de Voltaje (Seguidor Unitario).</a:t>
            </a:r>
          </a:p>
        </p:txBody>
      </p:sp>
    </p:spTree>
    <p:extLst>
      <p:ext uri="{BB962C8B-B14F-4D97-AF65-F5344CB8AC3E}">
        <p14:creationId xmlns:p14="http://schemas.microsoft.com/office/powerpoint/2010/main" val="3302038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715F18-A7EB-49DF-84E3-F5BB34B0025A}"/>
              </a:ext>
            </a:extLst>
          </p:cNvPr>
          <p:cNvSpPr>
            <a:spLocks noGrp="1"/>
          </p:cNvSpPr>
          <p:nvPr>
            <p:ph idx="1"/>
          </p:nvPr>
        </p:nvSpPr>
        <p:spPr>
          <a:xfrm>
            <a:off x="1056248" y="1281158"/>
            <a:ext cx="9660399" cy="3777622"/>
          </a:xfrm>
        </p:spPr>
        <p:txBody>
          <a:bodyPr>
            <a:normAutofit/>
          </a:bodyPr>
          <a:lstStyle/>
          <a:p>
            <a:pPr marL="0" indent="0">
              <a:buNone/>
            </a:pPr>
            <a:r>
              <a:rPr lang="es-MX" sz="2000" dirty="0">
                <a:solidFill>
                  <a:schemeClr val="tx1"/>
                </a:solidFill>
                <a:latin typeface="Agency FB" panose="020B0503020202020204" pitchFamily="34" charset="0"/>
              </a:rPr>
              <a:t>En la figura 12-15 se muestra un amplificador operacional conectado en una configuración en lazo cerrado como amplificador no inversor con una cantidad controlada de ganancia de voltaje. Se aplica la señal de entrada a la entrada no inversora (). La salida se vuelve a aplicar a la entrada inversora () por conducto del circuito de realimentación (lazo cerrado) formado por el resistor de entrada </a:t>
            </a:r>
            <a:r>
              <a:rPr lang="es-MX" sz="2000" dirty="0" err="1">
                <a:solidFill>
                  <a:schemeClr val="tx1"/>
                </a:solidFill>
                <a:latin typeface="Agency FB" panose="020B0503020202020204" pitchFamily="34" charset="0"/>
              </a:rPr>
              <a:t>Ri</a:t>
            </a:r>
            <a:r>
              <a:rPr lang="es-MX" sz="2000" dirty="0">
                <a:solidFill>
                  <a:schemeClr val="tx1"/>
                </a:solidFill>
                <a:latin typeface="Agency FB" panose="020B0503020202020204" pitchFamily="34" charset="0"/>
              </a:rPr>
              <a:t> y el resistor de realimentación Rf. Esto crea realimentación negativa de la manera descrita a continuación. Los resistores </a:t>
            </a:r>
            <a:r>
              <a:rPr lang="es-MX" sz="2000" dirty="0" err="1">
                <a:solidFill>
                  <a:schemeClr val="tx1"/>
                </a:solidFill>
                <a:latin typeface="Agency FB" panose="020B0503020202020204" pitchFamily="34" charset="0"/>
              </a:rPr>
              <a:t>Ri</a:t>
            </a:r>
            <a:r>
              <a:rPr lang="es-MX" sz="2000" dirty="0">
                <a:solidFill>
                  <a:schemeClr val="tx1"/>
                </a:solidFill>
                <a:latin typeface="Agency FB" panose="020B0503020202020204" pitchFamily="34" charset="0"/>
              </a:rPr>
              <a:t> y Rf forman un circuito divisor de voltaje que reduce </a:t>
            </a:r>
            <a:r>
              <a:rPr lang="es-MX" sz="2000" dirty="0" err="1">
                <a:solidFill>
                  <a:schemeClr val="tx1"/>
                </a:solidFill>
                <a:latin typeface="Agency FB" panose="020B0503020202020204" pitchFamily="34" charset="0"/>
              </a:rPr>
              <a:t>Vsal</a:t>
            </a:r>
            <a:r>
              <a:rPr lang="es-MX" sz="2000" dirty="0">
                <a:solidFill>
                  <a:schemeClr val="tx1"/>
                </a:solidFill>
                <a:latin typeface="Agency FB" panose="020B0503020202020204" pitchFamily="34" charset="0"/>
              </a:rPr>
              <a:t> y conecta el voltaje reducido </a:t>
            </a:r>
            <a:r>
              <a:rPr lang="es-MX" sz="2000" dirty="0" err="1">
                <a:solidFill>
                  <a:schemeClr val="tx1"/>
                </a:solidFill>
                <a:latin typeface="Agency FB" panose="020B0503020202020204" pitchFamily="34" charset="0"/>
              </a:rPr>
              <a:t>Vf</a:t>
            </a:r>
            <a:r>
              <a:rPr lang="es-MX" sz="2000" dirty="0">
                <a:solidFill>
                  <a:schemeClr val="tx1"/>
                </a:solidFill>
                <a:latin typeface="Agency FB" panose="020B0503020202020204" pitchFamily="34" charset="0"/>
              </a:rPr>
              <a:t> a la entrada inversora. El voltaje de realimentación se expresa como</a:t>
            </a:r>
          </a:p>
        </p:txBody>
      </p:sp>
      <p:sp>
        <p:nvSpPr>
          <p:cNvPr id="5" name="CuadroTexto 4">
            <a:extLst>
              <a:ext uri="{FF2B5EF4-FFF2-40B4-BE49-F238E27FC236}">
                <a16:creationId xmlns:a16="http://schemas.microsoft.com/office/drawing/2014/main" id="{D79B6FD2-1F97-47F4-AF89-CBB154B7926A}"/>
              </a:ext>
            </a:extLst>
          </p:cNvPr>
          <p:cNvSpPr txBox="1"/>
          <p:nvPr/>
        </p:nvSpPr>
        <p:spPr>
          <a:xfrm>
            <a:off x="1582732" y="731334"/>
            <a:ext cx="6098240" cy="461665"/>
          </a:xfrm>
          <a:prstGeom prst="rect">
            <a:avLst/>
          </a:prstGeom>
          <a:noFill/>
        </p:spPr>
        <p:txBody>
          <a:bodyPr wrap="square">
            <a:spAutoFit/>
          </a:bodyPr>
          <a:lstStyle/>
          <a:p>
            <a:r>
              <a:rPr lang="es-MX" sz="2400" dirty="0">
                <a:latin typeface="Algerian" panose="04020705040A02060702" pitchFamily="82" charset="0"/>
              </a:rPr>
              <a:t>Amplificador No Inversor.</a:t>
            </a:r>
          </a:p>
        </p:txBody>
      </p:sp>
      <p:pic>
        <p:nvPicPr>
          <p:cNvPr id="7" name="Imagen 6">
            <a:extLst>
              <a:ext uri="{FF2B5EF4-FFF2-40B4-BE49-F238E27FC236}">
                <a16:creationId xmlns:a16="http://schemas.microsoft.com/office/drawing/2014/main" id="{D655CCF6-94D7-4130-8E28-45F125BD9A16}"/>
              </a:ext>
            </a:extLst>
          </p:cNvPr>
          <p:cNvPicPr>
            <a:picLocks noChangeAspect="1"/>
          </p:cNvPicPr>
          <p:nvPr/>
        </p:nvPicPr>
        <p:blipFill rotWithShape="1">
          <a:blip r:embed="rId2"/>
          <a:srcRect l="50990" t="35970" r="34913" b="54235"/>
          <a:stretch/>
        </p:blipFill>
        <p:spPr>
          <a:xfrm>
            <a:off x="4740089" y="3429000"/>
            <a:ext cx="1721224" cy="672353"/>
          </a:xfrm>
          <a:prstGeom prst="rect">
            <a:avLst/>
          </a:prstGeom>
        </p:spPr>
      </p:pic>
      <p:sp>
        <p:nvSpPr>
          <p:cNvPr id="9" name="CuadroTexto 8">
            <a:extLst>
              <a:ext uri="{FF2B5EF4-FFF2-40B4-BE49-F238E27FC236}">
                <a16:creationId xmlns:a16="http://schemas.microsoft.com/office/drawing/2014/main" id="{62BB0D68-3F08-4801-A1C3-9465B03C8C86}"/>
              </a:ext>
            </a:extLst>
          </p:cNvPr>
          <p:cNvSpPr txBox="1"/>
          <p:nvPr/>
        </p:nvSpPr>
        <p:spPr>
          <a:xfrm>
            <a:off x="4618407" y="5208494"/>
            <a:ext cx="6098240" cy="461665"/>
          </a:xfrm>
          <a:prstGeom prst="rect">
            <a:avLst/>
          </a:prstGeom>
          <a:noFill/>
        </p:spPr>
        <p:txBody>
          <a:bodyPr wrap="square">
            <a:spAutoFit/>
          </a:bodyPr>
          <a:lstStyle/>
          <a:p>
            <a:r>
              <a:rPr lang="es-MX" sz="1200" dirty="0"/>
              <a:t>FIGURA 12–15</a:t>
            </a:r>
          </a:p>
          <a:p>
            <a:r>
              <a:rPr lang="es-MX" sz="1200" dirty="0"/>
              <a:t>Amplificador no inversor.</a:t>
            </a:r>
          </a:p>
        </p:txBody>
      </p:sp>
      <p:pic>
        <p:nvPicPr>
          <p:cNvPr id="13" name="Imagen 12">
            <a:extLst>
              <a:ext uri="{FF2B5EF4-FFF2-40B4-BE49-F238E27FC236}">
                <a16:creationId xmlns:a16="http://schemas.microsoft.com/office/drawing/2014/main" id="{360C8448-0A6E-4E40-9EA9-8B085088EF4E}"/>
              </a:ext>
            </a:extLst>
          </p:cNvPr>
          <p:cNvPicPr>
            <a:picLocks noChangeAspect="1"/>
          </p:cNvPicPr>
          <p:nvPr/>
        </p:nvPicPr>
        <p:blipFill rotWithShape="1">
          <a:blip r:embed="rId3"/>
          <a:srcRect l="46103" t="50000" r="21691" b="16454"/>
          <a:stretch/>
        </p:blipFill>
        <p:spPr>
          <a:xfrm>
            <a:off x="1232645" y="4962793"/>
            <a:ext cx="3236259" cy="1895207"/>
          </a:xfrm>
          <a:prstGeom prst="rect">
            <a:avLst/>
          </a:prstGeom>
        </p:spPr>
      </p:pic>
    </p:spTree>
    <p:extLst>
      <p:ext uri="{BB962C8B-B14F-4D97-AF65-F5344CB8AC3E}">
        <p14:creationId xmlns:p14="http://schemas.microsoft.com/office/powerpoint/2010/main" val="227595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223B4B-9940-442A-A2C2-C9B047E85B87}"/>
              </a:ext>
            </a:extLst>
          </p:cNvPr>
          <p:cNvSpPr>
            <a:spLocks noGrp="1"/>
          </p:cNvSpPr>
          <p:nvPr>
            <p:ph idx="1"/>
          </p:nvPr>
        </p:nvSpPr>
        <p:spPr>
          <a:xfrm>
            <a:off x="1637180" y="1861982"/>
            <a:ext cx="5596219" cy="2559423"/>
          </a:xfrm>
        </p:spPr>
        <p:txBody>
          <a:bodyPr>
            <a:normAutofit/>
          </a:bodyPr>
          <a:lstStyle/>
          <a:p>
            <a:pPr marL="0" indent="0">
              <a:buNone/>
            </a:pPr>
            <a:r>
              <a:rPr lang="es-MX" sz="2000" dirty="0">
                <a:solidFill>
                  <a:schemeClr val="tx1"/>
                </a:solidFill>
                <a:latin typeface="Agency FB" panose="020B0503020202020204" pitchFamily="34" charset="0"/>
              </a:rPr>
              <a:t>Un amplificador operacional conectado como amplificador inversor con una cantidad controlada de ganancia de voltaje se muestra en la figura 12-19. La señal de entrada se aplica a través de un resistor de entrada </a:t>
            </a:r>
            <a:r>
              <a:rPr lang="es-MX" sz="2000" dirty="0" err="1">
                <a:solidFill>
                  <a:schemeClr val="tx1"/>
                </a:solidFill>
                <a:latin typeface="Agency FB" panose="020B0503020202020204" pitchFamily="34" charset="0"/>
              </a:rPr>
              <a:t>Ri</a:t>
            </a:r>
            <a:r>
              <a:rPr lang="es-MX" sz="2000" dirty="0">
                <a:solidFill>
                  <a:schemeClr val="tx1"/>
                </a:solidFill>
                <a:latin typeface="Agency FB" panose="020B0503020202020204" pitchFamily="34" charset="0"/>
              </a:rPr>
              <a:t> conectado en serie con la entrada inversora (). Asimismo, la salida es realimentada a través de Rf a la misma entrada. La entrada no inversora () se conecta a tierra.</a:t>
            </a:r>
          </a:p>
        </p:txBody>
      </p:sp>
      <p:sp>
        <p:nvSpPr>
          <p:cNvPr id="5" name="CuadroTexto 4">
            <a:extLst>
              <a:ext uri="{FF2B5EF4-FFF2-40B4-BE49-F238E27FC236}">
                <a16:creationId xmlns:a16="http://schemas.microsoft.com/office/drawing/2014/main" id="{6276F11A-7853-4BFB-9610-6D07C8F5B571}"/>
              </a:ext>
            </a:extLst>
          </p:cNvPr>
          <p:cNvSpPr txBox="1"/>
          <p:nvPr/>
        </p:nvSpPr>
        <p:spPr>
          <a:xfrm>
            <a:off x="1637180" y="762112"/>
            <a:ext cx="6098240" cy="461665"/>
          </a:xfrm>
          <a:prstGeom prst="rect">
            <a:avLst/>
          </a:prstGeom>
          <a:noFill/>
        </p:spPr>
        <p:txBody>
          <a:bodyPr wrap="square">
            <a:spAutoFit/>
          </a:bodyPr>
          <a:lstStyle/>
          <a:p>
            <a:r>
              <a:rPr lang="es-MX" sz="2400" dirty="0">
                <a:latin typeface="Algerian" panose="04020705040A02060702" pitchFamily="82" charset="0"/>
              </a:rPr>
              <a:t>Amplificador Inversor</a:t>
            </a:r>
          </a:p>
        </p:txBody>
      </p:sp>
      <p:pic>
        <p:nvPicPr>
          <p:cNvPr id="7" name="Imagen 6">
            <a:extLst>
              <a:ext uri="{FF2B5EF4-FFF2-40B4-BE49-F238E27FC236}">
                <a16:creationId xmlns:a16="http://schemas.microsoft.com/office/drawing/2014/main" id="{D7F64504-0EF5-421E-947D-220BA498A61C}"/>
              </a:ext>
            </a:extLst>
          </p:cNvPr>
          <p:cNvPicPr>
            <a:picLocks noChangeAspect="1"/>
          </p:cNvPicPr>
          <p:nvPr/>
        </p:nvPicPr>
        <p:blipFill rotWithShape="1">
          <a:blip r:embed="rId2"/>
          <a:srcRect l="45110" t="43526" r="25772" b="20770"/>
          <a:stretch/>
        </p:blipFill>
        <p:spPr>
          <a:xfrm>
            <a:off x="6713443" y="4276165"/>
            <a:ext cx="3550024" cy="2447365"/>
          </a:xfrm>
          <a:prstGeom prst="rect">
            <a:avLst/>
          </a:prstGeom>
        </p:spPr>
      </p:pic>
      <p:sp>
        <p:nvSpPr>
          <p:cNvPr id="9" name="CuadroTexto 8">
            <a:extLst>
              <a:ext uri="{FF2B5EF4-FFF2-40B4-BE49-F238E27FC236}">
                <a16:creationId xmlns:a16="http://schemas.microsoft.com/office/drawing/2014/main" id="{4711C383-48BC-4EE0-AFBD-CDDDFC8334B3}"/>
              </a:ext>
            </a:extLst>
          </p:cNvPr>
          <p:cNvSpPr txBox="1"/>
          <p:nvPr/>
        </p:nvSpPr>
        <p:spPr>
          <a:xfrm>
            <a:off x="8013886" y="3752945"/>
            <a:ext cx="3046879" cy="523220"/>
          </a:xfrm>
          <a:prstGeom prst="rect">
            <a:avLst/>
          </a:prstGeom>
          <a:noFill/>
        </p:spPr>
        <p:txBody>
          <a:bodyPr wrap="square">
            <a:spAutoFit/>
          </a:bodyPr>
          <a:lstStyle/>
          <a:p>
            <a:r>
              <a:rPr lang="es-MX" sz="1400" dirty="0"/>
              <a:t>FIGURA 12–19</a:t>
            </a:r>
          </a:p>
          <a:p>
            <a:r>
              <a:rPr lang="es-MX" sz="1400" dirty="0"/>
              <a:t>Amplificador inversor.</a:t>
            </a:r>
          </a:p>
        </p:txBody>
      </p:sp>
    </p:spTree>
    <p:extLst>
      <p:ext uri="{BB962C8B-B14F-4D97-AF65-F5344CB8AC3E}">
        <p14:creationId xmlns:p14="http://schemas.microsoft.com/office/powerpoint/2010/main" val="120318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D8AE39-1C32-467D-AAE3-209D651619D3}"/>
              </a:ext>
            </a:extLst>
          </p:cNvPr>
          <p:cNvSpPr>
            <a:spLocks noGrp="1"/>
          </p:cNvSpPr>
          <p:nvPr>
            <p:ph idx="1"/>
          </p:nvPr>
        </p:nvSpPr>
        <p:spPr>
          <a:xfrm>
            <a:off x="1275883" y="2089168"/>
            <a:ext cx="4820117" cy="3777622"/>
          </a:xfrm>
        </p:spPr>
        <p:txBody>
          <a:bodyPr>
            <a:normAutofit/>
          </a:bodyPr>
          <a:lstStyle/>
          <a:p>
            <a:pPr marL="0" indent="0">
              <a:buNone/>
            </a:pPr>
            <a:r>
              <a:rPr lang="es-MX" sz="2000" dirty="0">
                <a:solidFill>
                  <a:schemeClr val="tx1"/>
                </a:solidFill>
                <a:latin typeface="Agency FB" panose="020B0503020202020204" pitchFamily="34" charset="0"/>
              </a:rPr>
              <a:t>Un comparador es un circuito electrónico, ya sea analógico o digital, capaz de comparar dos señales de entrada y variar la salida en función de cuál es mayor.</a:t>
            </a:r>
          </a:p>
          <a:p>
            <a:pPr marL="0" indent="0">
              <a:buNone/>
            </a:pPr>
            <a:r>
              <a:rPr lang="es-MX" sz="2000" dirty="0">
                <a:solidFill>
                  <a:schemeClr val="tx1"/>
                </a:solidFill>
                <a:latin typeface="Agency FB" panose="020B0503020202020204" pitchFamily="34" charset="0"/>
              </a:rPr>
              <a:t>En un circuito electrónico, se llama comparador a un amplificador operacional en lazo abierto (sin realimentación entre su salida y su entrada) y suele usarse para comparar una tensión variable con otra tensión fija que se utiliza como referencia.</a:t>
            </a:r>
          </a:p>
        </p:txBody>
      </p:sp>
      <p:sp>
        <p:nvSpPr>
          <p:cNvPr id="5" name="CuadroTexto 4">
            <a:extLst>
              <a:ext uri="{FF2B5EF4-FFF2-40B4-BE49-F238E27FC236}">
                <a16:creationId xmlns:a16="http://schemas.microsoft.com/office/drawing/2014/main" id="{32A09CD7-124B-4900-9426-6E45C1AA5683}"/>
              </a:ext>
            </a:extLst>
          </p:cNvPr>
          <p:cNvSpPr txBox="1"/>
          <p:nvPr/>
        </p:nvSpPr>
        <p:spPr>
          <a:xfrm>
            <a:off x="1731310" y="762112"/>
            <a:ext cx="6098240" cy="461665"/>
          </a:xfrm>
          <a:prstGeom prst="rect">
            <a:avLst/>
          </a:prstGeom>
          <a:noFill/>
        </p:spPr>
        <p:txBody>
          <a:bodyPr wrap="square">
            <a:spAutoFit/>
          </a:bodyPr>
          <a:lstStyle/>
          <a:p>
            <a:r>
              <a:rPr lang="es-MX" sz="2400" dirty="0">
                <a:latin typeface="Algerian" panose="04020705040A02060702" pitchFamily="82" charset="0"/>
              </a:rPr>
              <a:t>Comparador</a:t>
            </a:r>
          </a:p>
        </p:txBody>
      </p:sp>
      <p:pic>
        <p:nvPicPr>
          <p:cNvPr id="8" name="Imagen 7">
            <a:extLst>
              <a:ext uri="{FF2B5EF4-FFF2-40B4-BE49-F238E27FC236}">
                <a16:creationId xmlns:a16="http://schemas.microsoft.com/office/drawing/2014/main" id="{AC0D2C11-9FB4-4F4E-8F42-940A4668E537}"/>
              </a:ext>
            </a:extLst>
          </p:cNvPr>
          <p:cNvPicPr>
            <a:picLocks noChangeAspect="1"/>
          </p:cNvPicPr>
          <p:nvPr/>
        </p:nvPicPr>
        <p:blipFill>
          <a:blip r:embed="rId2"/>
          <a:stretch>
            <a:fillRect/>
          </a:stretch>
        </p:blipFill>
        <p:spPr>
          <a:xfrm>
            <a:off x="7383925" y="1484660"/>
            <a:ext cx="3399460" cy="2159493"/>
          </a:xfrm>
          <a:prstGeom prst="rect">
            <a:avLst/>
          </a:prstGeom>
        </p:spPr>
      </p:pic>
      <p:pic>
        <p:nvPicPr>
          <p:cNvPr id="7174" name="Picture 6" descr="LM393 - Comparador de voltaje - Electronilab">
            <a:extLst>
              <a:ext uri="{FF2B5EF4-FFF2-40B4-BE49-F238E27FC236}">
                <a16:creationId xmlns:a16="http://schemas.microsoft.com/office/drawing/2014/main" id="{77C04679-A72E-4174-8EFB-F8A3C6CC6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68832"/>
            <a:ext cx="1811150" cy="18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40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B8B2892-5846-4686-80BE-308DFE37FEBE}"/>
              </a:ext>
            </a:extLst>
          </p:cNvPr>
          <p:cNvSpPr>
            <a:spLocks noGrp="1"/>
          </p:cNvSpPr>
          <p:nvPr>
            <p:ph idx="1"/>
          </p:nvPr>
        </p:nvSpPr>
        <p:spPr>
          <a:xfrm>
            <a:off x="975566" y="2066364"/>
            <a:ext cx="6098240" cy="3581399"/>
          </a:xfrm>
        </p:spPr>
        <p:txBody>
          <a:bodyPr>
            <a:normAutofit lnSpcReduction="10000"/>
          </a:bodyPr>
          <a:lstStyle/>
          <a:p>
            <a:pPr marL="0" indent="0">
              <a:buNone/>
            </a:pPr>
            <a:r>
              <a:rPr lang="es-MX" sz="2000" dirty="0">
                <a:solidFill>
                  <a:schemeClr val="tx1"/>
                </a:solidFill>
                <a:latin typeface="Agency FB" panose="020B0503020202020204" pitchFamily="34" charset="0"/>
              </a:rPr>
              <a:t>Un amplificador sumador tiene dos o más entradas y su voltaje de salida es proporcional al negativo de la suma algebraica de sus voltajes de entrada. En la figura 13-20 se muestra un amplificador sumador de dos entradas, aunque se puede utilizar cualquier número. La operación del circuito y derivación de las expresiones de salida son como sigue. Con este dispositivo se puede lograr una suma de voltaje en la salida que se calcula matemáticamente a la misma tasa que todas las fuentes de entrada sumadas. Con este proceso se consigue que el amplificador origina un amplificador operacional porque cuando se integra más de un voltaje de entrada en un circuito y se suma a lo largo del circuito, el voltaje de salida es el resultado de la suma de todos los voltajes de entrada.</a:t>
            </a:r>
          </a:p>
        </p:txBody>
      </p:sp>
      <p:sp>
        <p:nvSpPr>
          <p:cNvPr id="5" name="CuadroTexto 4">
            <a:extLst>
              <a:ext uri="{FF2B5EF4-FFF2-40B4-BE49-F238E27FC236}">
                <a16:creationId xmlns:a16="http://schemas.microsoft.com/office/drawing/2014/main" id="{51812581-B027-4EB5-B876-F9BAC202FB78}"/>
              </a:ext>
            </a:extLst>
          </p:cNvPr>
          <p:cNvSpPr txBox="1"/>
          <p:nvPr/>
        </p:nvSpPr>
        <p:spPr>
          <a:xfrm>
            <a:off x="1771650" y="762112"/>
            <a:ext cx="6098240" cy="461665"/>
          </a:xfrm>
          <a:prstGeom prst="rect">
            <a:avLst/>
          </a:prstGeom>
          <a:noFill/>
        </p:spPr>
        <p:txBody>
          <a:bodyPr wrap="square">
            <a:spAutoFit/>
          </a:bodyPr>
          <a:lstStyle/>
          <a:p>
            <a:r>
              <a:rPr lang="es-MX" sz="2400" dirty="0">
                <a:latin typeface="Algerian" panose="04020705040A02060702" pitchFamily="82" charset="0"/>
              </a:rPr>
              <a:t>Amplificador Sumador</a:t>
            </a:r>
          </a:p>
        </p:txBody>
      </p:sp>
      <p:pic>
        <p:nvPicPr>
          <p:cNvPr id="7" name="Imagen 6">
            <a:extLst>
              <a:ext uri="{FF2B5EF4-FFF2-40B4-BE49-F238E27FC236}">
                <a16:creationId xmlns:a16="http://schemas.microsoft.com/office/drawing/2014/main" id="{BC106F7C-62B2-4222-8BF8-9D75C637F7EE}"/>
              </a:ext>
            </a:extLst>
          </p:cNvPr>
          <p:cNvPicPr>
            <a:picLocks noChangeAspect="1"/>
          </p:cNvPicPr>
          <p:nvPr/>
        </p:nvPicPr>
        <p:blipFill rotWithShape="1">
          <a:blip r:embed="rId2"/>
          <a:srcRect l="21507" t="50000" r="46397" b="13119"/>
          <a:stretch/>
        </p:blipFill>
        <p:spPr>
          <a:xfrm>
            <a:off x="7869890" y="3429000"/>
            <a:ext cx="3913095" cy="2528047"/>
          </a:xfrm>
          <a:prstGeom prst="rect">
            <a:avLst/>
          </a:prstGeom>
        </p:spPr>
      </p:pic>
      <p:sp>
        <p:nvSpPr>
          <p:cNvPr id="9" name="CuadroTexto 8">
            <a:extLst>
              <a:ext uri="{FF2B5EF4-FFF2-40B4-BE49-F238E27FC236}">
                <a16:creationId xmlns:a16="http://schemas.microsoft.com/office/drawing/2014/main" id="{873017DE-FFC1-42B9-83EB-70331B2E76FD}"/>
              </a:ext>
            </a:extLst>
          </p:cNvPr>
          <p:cNvSpPr txBox="1"/>
          <p:nvPr/>
        </p:nvSpPr>
        <p:spPr>
          <a:xfrm>
            <a:off x="8031254" y="2543752"/>
            <a:ext cx="2954992" cy="738664"/>
          </a:xfrm>
          <a:prstGeom prst="rect">
            <a:avLst/>
          </a:prstGeom>
          <a:noFill/>
        </p:spPr>
        <p:txBody>
          <a:bodyPr wrap="square">
            <a:spAutoFit/>
          </a:bodyPr>
          <a:lstStyle/>
          <a:p>
            <a:r>
              <a:rPr lang="es-MX" sz="1400" dirty="0"/>
              <a:t>FIGURA 13–20</a:t>
            </a:r>
          </a:p>
          <a:p>
            <a:r>
              <a:rPr lang="es-MX" sz="1400" dirty="0"/>
              <a:t>Amplificador sumador</a:t>
            </a:r>
          </a:p>
          <a:p>
            <a:r>
              <a:rPr lang="es-MX" sz="1400" dirty="0"/>
              <a:t>inversor de dos entradas.</a:t>
            </a:r>
          </a:p>
        </p:txBody>
      </p:sp>
    </p:spTree>
    <p:extLst>
      <p:ext uri="{BB962C8B-B14F-4D97-AF65-F5344CB8AC3E}">
        <p14:creationId xmlns:p14="http://schemas.microsoft.com/office/powerpoint/2010/main" val="5107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4A5D98-18CC-4257-9759-E8BB52EFEE2B}"/>
              </a:ext>
            </a:extLst>
          </p:cNvPr>
          <p:cNvSpPr>
            <a:spLocks noGrp="1"/>
          </p:cNvSpPr>
          <p:nvPr>
            <p:ph idx="1"/>
          </p:nvPr>
        </p:nvSpPr>
        <p:spPr>
          <a:xfrm>
            <a:off x="1172788" y="1878106"/>
            <a:ext cx="6501000" cy="3777622"/>
          </a:xfrm>
        </p:spPr>
        <p:txBody>
          <a:bodyPr>
            <a:normAutofit/>
          </a:bodyPr>
          <a:lstStyle/>
          <a:p>
            <a:pPr marL="0" indent="0">
              <a:buNone/>
            </a:pPr>
            <a:r>
              <a:rPr lang="es-MX" sz="2000" dirty="0">
                <a:solidFill>
                  <a:schemeClr val="tx1"/>
                </a:solidFill>
                <a:latin typeface="Agency FB" panose="020B0503020202020204" pitchFamily="34" charset="0"/>
              </a:rPr>
              <a:t>El integrador es un dispositivo que en su salida realiza la operación matemática de integración. Los integradores electromecánicos son usados en aplicaciones tales como medición del flujo de agua o de potencia eléctrica. Los integradores electrónicos fueron la base del computador analógico.</a:t>
            </a:r>
          </a:p>
          <a:p>
            <a:pPr marL="0" indent="0">
              <a:buNone/>
            </a:pPr>
            <a:r>
              <a:rPr lang="es-MX" sz="2000" dirty="0">
                <a:solidFill>
                  <a:schemeClr val="tx1"/>
                </a:solidFill>
                <a:latin typeface="Agency FB" panose="020B0503020202020204" pitchFamily="34" charset="0"/>
              </a:rPr>
              <a:t>Hay de dos tipos: el integrador de tensión el cual realiza una integración de una tensión eléctrica, midiendo así un flujo eléctrico total y el integrador de corriente que realiza la integración en el tiempo de una corriente eléctrica, midiendo así una carga eléctrica total.</a:t>
            </a:r>
          </a:p>
        </p:txBody>
      </p:sp>
      <p:sp>
        <p:nvSpPr>
          <p:cNvPr id="5" name="CuadroTexto 4">
            <a:extLst>
              <a:ext uri="{FF2B5EF4-FFF2-40B4-BE49-F238E27FC236}">
                <a16:creationId xmlns:a16="http://schemas.microsoft.com/office/drawing/2014/main" id="{3D3F5EE1-B18E-4735-988C-14AD544A637D}"/>
              </a:ext>
            </a:extLst>
          </p:cNvPr>
          <p:cNvSpPr txBox="1"/>
          <p:nvPr/>
        </p:nvSpPr>
        <p:spPr>
          <a:xfrm>
            <a:off x="2067486" y="832940"/>
            <a:ext cx="6098240" cy="461665"/>
          </a:xfrm>
          <a:prstGeom prst="rect">
            <a:avLst/>
          </a:prstGeom>
          <a:noFill/>
        </p:spPr>
        <p:txBody>
          <a:bodyPr wrap="square">
            <a:spAutoFit/>
          </a:bodyPr>
          <a:lstStyle/>
          <a:p>
            <a:r>
              <a:rPr lang="es-MX" sz="2400" dirty="0">
                <a:latin typeface="Algerian" panose="04020705040A02060702" pitchFamily="82" charset="0"/>
              </a:rPr>
              <a:t>Integrador</a:t>
            </a:r>
          </a:p>
        </p:txBody>
      </p:sp>
      <p:pic>
        <p:nvPicPr>
          <p:cNvPr id="5122" name="Picture 2">
            <a:extLst>
              <a:ext uri="{FF2B5EF4-FFF2-40B4-BE49-F238E27FC236}">
                <a16:creationId xmlns:a16="http://schemas.microsoft.com/office/drawing/2014/main" id="{447F1C8E-20D5-4903-9246-BE078C302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788" y="3148852"/>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52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2E4A04-6AD3-454D-AA66-01709D8DD74E}"/>
              </a:ext>
            </a:extLst>
          </p:cNvPr>
          <p:cNvSpPr>
            <a:spLocks noGrp="1"/>
          </p:cNvSpPr>
          <p:nvPr>
            <p:ph idx="1"/>
          </p:nvPr>
        </p:nvSpPr>
        <p:spPr>
          <a:xfrm>
            <a:off x="841095" y="1973237"/>
            <a:ext cx="5963118" cy="4414116"/>
          </a:xfrm>
        </p:spPr>
        <p:txBody>
          <a:bodyPr>
            <a:normAutofit/>
          </a:bodyPr>
          <a:lstStyle/>
          <a:p>
            <a:pPr marL="0" indent="0">
              <a:buNone/>
            </a:pPr>
            <a:r>
              <a:rPr lang="es-MX" sz="2000" dirty="0">
                <a:solidFill>
                  <a:schemeClr val="tx1"/>
                </a:solidFill>
                <a:latin typeface="Agency FB" panose="020B0503020202020204" pitchFamily="34" charset="0"/>
              </a:rPr>
              <a:t>Es aquel en el que la salida de tensión es directamente proporcional a la tasa de cambio de la tensión de entrada con respecto al tiempo. Esto significa que cuanto más rápido cambie la señal de tensión de entrada, mayor será el cambio de la tensión de salida como respuesta.</a:t>
            </a:r>
          </a:p>
          <a:p>
            <a:pPr marL="0" indent="0">
              <a:buNone/>
            </a:pPr>
            <a:r>
              <a:rPr lang="es-MX" sz="2000" dirty="0">
                <a:solidFill>
                  <a:schemeClr val="tx1"/>
                </a:solidFill>
                <a:latin typeface="Agency FB" panose="020B0503020202020204" pitchFamily="34" charset="0"/>
              </a:rPr>
              <a:t>Como un circuito diferenciador tiene una salida que es proporcional al cambio de entrada, algunas de las formas de onda estándar como las ondas sinusoidales, las ondas cuadradas y las ondas triangulares dan formas de onda muy diferentes a la salida del circuito diferenciador.</a:t>
            </a:r>
          </a:p>
          <a:p>
            <a:pPr marL="0" indent="0">
              <a:buNone/>
            </a:pPr>
            <a:endParaRPr lang="es-MX" sz="2000" dirty="0">
              <a:solidFill>
                <a:schemeClr val="tx1"/>
              </a:solidFill>
              <a:latin typeface="Agency FB" panose="020B0503020202020204" pitchFamily="34" charset="0"/>
            </a:endParaRPr>
          </a:p>
        </p:txBody>
      </p:sp>
      <p:sp>
        <p:nvSpPr>
          <p:cNvPr id="5" name="CuadroTexto 4">
            <a:extLst>
              <a:ext uri="{FF2B5EF4-FFF2-40B4-BE49-F238E27FC236}">
                <a16:creationId xmlns:a16="http://schemas.microsoft.com/office/drawing/2014/main" id="{794C4514-CC6A-48A2-84C9-3C68885A8116}"/>
              </a:ext>
            </a:extLst>
          </p:cNvPr>
          <p:cNvSpPr txBox="1"/>
          <p:nvPr/>
        </p:nvSpPr>
        <p:spPr>
          <a:xfrm>
            <a:off x="1664074" y="892990"/>
            <a:ext cx="6098240" cy="461665"/>
          </a:xfrm>
          <a:prstGeom prst="rect">
            <a:avLst/>
          </a:prstGeom>
          <a:noFill/>
        </p:spPr>
        <p:txBody>
          <a:bodyPr wrap="square">
            <a:spAutoFit/>
          </a:bodyPr>
          <a:lstStyle/>
          <a:p>
            <a:r>
              <a:rPr lang="es-MX" sz="2400" dirty="0">
                <a:latin typeface="Algerian" panose="04020705040A02060702" pitchFamily="82" charset="0"/>
              </a:rPr>
              <a:t>Diferenciador</a:t>
            </a:r>
            <a:endParaRPr lang="es-MX" dirty="0">
              <a:latin typeface="Algerian" panose="04020705040A02060702" pitchFamily="82" charset="0"/>
            </a:endParaRPr>
          </a:p>
        </p:txBody>
      </p:sp>
      <p:pic>
        <p:nvPicPr>
          <p:cNvPr id="6146" name="Picture 2" descr="Conceptos básicos del diferenciador del amplificador óptico">
            <a:extLst>
              <a:ext uri="{FF2B5EF4-FFF2-40B4-BE49-F238E27FC236}">
                <a16:creationId xmlns:a16="http://schemas.microsoft.com/office/drawing/2014/main" id="{11724505-3B59-4B11-B1C9-07BC9A058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314" y="2263588"/>
            <a:ext cx="407268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47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6AF22A-01DB-45BB-B77B-061AFBD2DEE4}"/>
              </a:ext>
            </a:extLst>
          </p:cNvPr>
          <p:cNvSpPr>
            <a:spLocks noGrp="1"/>
          </p:cNvSpPr>
          <p:nvPr>
            <p:ph idx="1"/>
          </p:nvPr>
        </p:nvSpPr>
        <p:spPr>
          <a:xfrm>
            <a:off x="1638300" y="1197167"/>
            <a:ext cx="8915400" cy="3777622"/>
          </a:xfrm>
        </p:spPr>
        <p:txBody>
          <a:bodyPr>
            <a:normAutofit/>
          </a:bodyPr>
          <a:lstStyle/>
          <a:p>
            <a:pPr marL="0" indent="0">
              <a:buNone/>
            </a:pPr>
            <a:r>
              <a:rPr lang="es-MX" sz="1200" u="sng" dirty="0">
                <a:latin typeface="Bodoni MT" panose="02070603080606020203" pitchFamily="18" charset="0"/>
              </a:rPr>
              <a:t>IMPEDANCIA DE ENTRADA. ………………………………………………………………18</a:t>
            </a:r>
          </a:p>
          <a:p>
            <a:pPr marL="0" indent="0">
              <a:buNone/>
            </a:pPr>
            <a:r>
              <a:rPr lang="es-MX" sz="1200" u="sng" dirty="0">
                <a:latin typeface="Bodoni MT" panose="02070603080606020203" pitchFamily="18" charset="0"/>
              </a:rPr>
              <a:t>DESEQUILIBRIO DE CORRIENTE DE ENTRADA. …………………………………….19</a:t>
            </a:r>
          </a:p>
          <a:p>
            <a:pPr marL="0" indent="0">
              <a:buNone/>
            </a:pPr>
            <a:r>
              <a:rPr lang="es-MX" sz="1200" u="sng" dirty="0">
                <a:latin typeface="Bodoni MT" panose="02070603080606020203" pitchFamily="18" charset="0"/>
              </a:rPr>
              <a:t>IMPEDANCIA DE SALIDA. ………………………………………………………………….20</a:t>
            </a:r>
          </a:p>
          <a:p>
            <a:pPr marL="0" indent="0">
              <a:buNone/>
            </a:pPr>
            <a:r>
              <a:rPr lang="es-MX" sz="1200" u="sng" dirty="0">
                <a:latin typeface="Bodoni MT" panose="02070603080606020203" pitchFamily="18" charset="0"/>
              </a:rPr>
              <a:t>RAPIDEZ DE VARIACIÓN DE VOLTAJE. …………………………………………………21</a:t>
            </a:r>
          </a:p>
          <a:p>
            <a:pPr marL="0" indent="0">
              <a:buNone/>
            </a:pPr>
            <a:r>
              <a:rPr lang="es-MX" sz="1200" u="sng" dirty="0">
                <a:latin typeface="Bodoni MT" panose="02070603080606020203" pitchFamily="18" charset="0"/>
              </a:rPr>
              <a:t>RESPUESTA EN FRECUENCIA. ……………………………………………………………22</a:t>
            </a:r>
          </a:p>
          <a:p>
            <a:pPr marL="0" indent="0">
              <a:buNone/>
            </a:pPr>
            <a:r>
              <a:rPr lang="es-MX" sz="1200" u="sng" dirty="0">
                <a:latin typeface="Bodoni MT" panose="02070603080606020203" pitchFamily="18" charset="0"/>
              </a:rPr>
              <a:t>SEGUIDOR DE VOLTAJE (SEGUIDOR UNITARIO). ……………………………………23</a:t>
            </a:r>
          </a:p>
          <a:p>
            <a:pPr marL="0" indent="0">
              <a:buNone/>
            </a:pPr>
            <a:r>
              <a:rPr lang="es-MX" sz="1200" u="sng" dirty="0">
                <a:latin typeface="Bodoni MT" panose="02070603080606020203" pitchFamily="18" charset="0"/>
              </a:rPr>
              <a:t>AMPLIFICADOR NO INVERSOR. ………………………………………………………….24</a:t>
            </a:r>
          </a:p>
          <a:p>
            <a:pPr marL="0" indent="0">
              <a:buNone/>
            </a:pPr>
            <a:r>
              <a:rPr lang="es-MX" sz="1200" u="sng" dirty="0">
                <a:latin typeface="Bodoni MT" panose="02070603080606020203" pitchFamily="18" charset="0"/>
              </a:rPr>
              <a:t>AMPLIFICADOR INVERSOR. ………………………………………………………………25</a:t>
            </a:r>
          </a:p>
          <a:p>
            <a:pPr marL="0" indent="0">
              <a:buNone/>
            </a:pPr>
            <a:r>
              <a:rPr lang="es-MX" sz="1200" u="sng" dirty="0">
                <a:latin typeface="Bodoni MT" panose="02070603080606020203" pitchFamily="18" charset="0"/>
              </a:rPr>
              <a:t>COMPARADOR. ……………………………………………………………………………….26</a:t>
            </a:r>
          </a:p>
          <a:p>
            <a:pPr marL="0" indent="0">
              <a:buNone/>
            </a:pPr>
            <a:r>
              <a:rPr lang="es-MX" sz="1200" u="sng" dirty="0">
                <a:latin typeface="Bodoni MT" panose="02070603080606020203" pitchFamily="18" charset="0"/>
              </a:rPr>
              <a:t>AMPLIFICADOR SUMADOR. ………………………………………………………………27</a:t>
            </a:r>
          </a:p>
          <a:p>
            <a:pPr marL="0" indent="0">
              <a:buNone/>
            </a:pPr>
            <a:r>
              <a:rPr lang="es-MX" sz="1200" u="sng" dirty="0">
                <a:latin typeface="Bodoni MT" panose="02070603080606020203" pitchFamily="18" charset="0"/>
              </a:rPr>
              <a:t>INTEGRADOR. ………………………………………………………………………………..28</a:t>
            </a:r>
          </a:p>
          <a:p>
            <a:pPr marL="0" indent="0">
              <a:buNone/>
            </a:pPr>
            <a:r>
              <a:rPr lang="es-MX" sz="1200" u="sng" dirty="0">
                <a:latin typeface="Bodoni MT" panose="02070603080606020203" pitchFamily="18" charset="0"/>
              </a:rPr>
              <a:t>DIFERENCIADOR. ……………………………………………………………………………29</a:t>
            </a:r>
          </a:p>
          <a:p>
            <a:pPr marL="0" indent="0">
              <a:buNone/>
            </a:pPr>
            <a:endParaRPr lang="es-MX" sz="3600" u="sng" dirty="0"/>
          </a:p>
        </p:txBody>
      </p:sp>
    </p:spTree>
    <p:extLst>
      <p:ext uri="{BB962C8B-B14F-4D97-AF65-F5344CB8AC3E}">
        <p14:creationId xmlns:p14="http://schemas.microsoft.com/office/powerpoint/2010/main" val="4145295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E7CD4-F556-496A-B6BE-CB0E3AF0AEC1}"/>
              </a:ext>
            </a:extLst>
          </p:cNvPr>
          <p:cNvSpPr>
            <a:spLocks noGrp="1"/>
          </p:cNvSpPr>
          <p:nvPr>
            <p:ph type="title"/>
          </p:nvPr>
        </p:nvSpPr>
        <p:spPr>
          <a:xfrm>
            <a:off x="1799710" y="756313"/>
            <a:ext cx="8911687" cy="598762"/>
          </a:xfrm>
        </p:spPr>
        <p:txBody>
          <a:bodyPr>
            <a:normAutofit/>
          </a:bodyPr>
          <a:lstStyle/>
          <a:p>
            <a:r>
              <a:rPr lang="es-MX" sz="2400" dirty="0">
                <a:solidFill>
                  <a:schemeClr val="tx1"/>
                </a:solidFill>
                <a:latin typeface="Algerian" panose="04020705040A02060702" pitchFamily="82" charset="0"/>
              </a:rPr>
              <a:t>Introducción </a:t>
            </a:r>
          </a:p>
        </p:txBody>
      </p:sp>
      <p:sp>
        <p:nvSpPr>
          <p:cNvPr id="3" name="Marcador de contenido 2">
            <a:extLst>
              <a:ext uri="{FF2B5EF4-FFF2-40B4-BE49-F238E27FC236}">
                <a16:creationId xmlns:a16="http://schemas.microsoft.com/office/drawing/2014/main" id="{627BE8CA-19F7-4A96-A164-EDAE444D0392}"/>
              </a:ext>
            </a:extLst>
          </p:cNvPr>
          <p:cNvSpPr>
            <a:spLocks noGrp="1"/>
          </p:cNvSpPr>
          <p:nvPr>
            <p:ph idx="1"/>
          </p:nvPr>
        </p:nvSpPr>
        <p:spPr/>
        <p:txBody>
          <a:bodyPr>
            <a:normAutofit/>
          </a:bodyPr>
          <a:lstStyle/>
          <a:p>
            <a:r>
              <a:rPr lang="es-MX" dirty="0"/>
              <a:t>Podemos definir a los amplificadores operacionales como circuitos integrados que forman amplificadores electrónicos diferenciales de alta ganancia. Puede que para muchos  estudiantes esta definición no sea del todo clara o deje muchos interrogantes acerca de su funcionamiento, pero en las siguientes secciones iremos aclarando poco a poco En cuanto a su uso, por el momento podemos decir que los amplificadores operacionales son de gran utilidad puesto que, según la forma en la que se conecten, pueden cumplir diversas funciones las cuales, en general, consisten en realizar operaciones entre señales (de allí su nombre). Por ejemplo, un amplificador operacional puede usarse para amplificar una señal (multiplicarla por una constante), sumar o restar dos señales, realizar una derivación o una integración de la señal o comparar dos niveles de voltaje, entre otras operaciones.</a:t>
            </a:r>
          </a:p>
        </p:txBody>
      </p:sp>
    </p:spTree>
    <p:extLst>
      <p:ext uri="{BB962C8B-B14F-4D97-AF65-F5344CB8AC3E}">
        <p14:creationId xmlns:p14="http://schemas.microsoft.com/office/powerpoint/2010/main" val="1605507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0E63DC-FED6-45DB-8DDD-B0A97D07AFAE}"/>
              </a:ext>
            </a:extLst>
          </p:cNvPr>
          <p:cNvSpPr>
            <a:spLocks noGrp="1"/>
          </p:cNvSpPr>
          <p:nvPr>
            <p:ph idx="1"/>
          </p:nvPr>
        </p:nvSpPr>
        <p:spPr>
          <a:xfrm>
            <a:off x="1101069" y="1995545"/>
            <a:ext cx="4994930" cy="3662083"/>
          </a:xfrm>
        </p:spPr>
        <p:txBody>
          <a:bodyPr>
            <a:normAutofit/>
          </a:bodyPr>
          <a:lstStyle/>
          <a:p>
            <a:pPr marL="0" indent="0" algn="just">
              <a:buNone/>
            </a:pPr>
            <a:r>
              <a:rPr lang="es-MX" sz="2000" dirty="0">
                <a:latin typeface="Agency FB" panose="020B0503020202020204" pitchFamily="34" charset="0"/>
              </a:rPr>
              <a:t>Los primeros amplificadores operacionales (</a:t>
            </a:r>
            <a:r>
              <a:rPr lang="es-MX" sz="2000" dirty="0" err="1">
                <a:latin typeface="Agency FB" panose="020B0503020202020204" pitchFamily="34" charset="0"/>
              </a:rPr>
              <a:t>amps-op</a:t>
            </a:r>
            <a:r>
              <a:rPr lang="es-MX" sz="2000" dirty="0">
                <a:latin typeface="Agency FB" panose="020B0503020202020204" pitchFamily="34" charset="0"/>
              </a:rPr>
              <a:t>) fueron utilizados principalmente para realizar operaciones matemáticas tales como adición, sustracción, integración y diferenciación, de ahí el término operacional. Estos primeros dispositivos se construyeron con tubos de vacío y funcionaban con altos voltajes. Los amplificadores operacionales actuales son circuitos integrados lineales (IC) que utilizan voltajes de cd relativamente bajos y son confiables y baratos.</a:t>
            </a:r>
          </a:p>
        </p:txBody>
      </p:sp>
      <p:sp>
        <p:nvSpPr>
          <p:cNvPr id="4" name="Subtítulo 2">
            <a:extLst>
              <a:ext uri="{FF2B5EF4-FFF2-40B4-BE49-F238E27FC236}">
                <a16:creationId xmlns:a16="http://schemas.microsoft.com/office/drawing/2014/main" id="{C5453FFA-F290-4E0D-93DE-F4296060BE94}"/>
              </a:ext>
            </a:extLst>
          </p:cNvPr>
          <p:cNvSpPr txBox="1">
            <a:spLocks/>
          </p:cNvSpPr>
          <p:nvPr/>
        </p:nvSpPr>
        <p:spPr>
          <a:xfrm>
            <a:off x="1638299" y="918801"/>
            <a:ext cx="8915399" cy="5631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400" dirty="0">
                <a:latin typeface="Algerian" panose="04020705040A02060702" pitchFamily="82" charset="0"/>
              </a:rPr>
              <a:t>La definición</a:t>
            </a:r>
          </a:p>
        </p:txBody>
      </p:sp>
      <p:pic>
        <p:nvPicPr>
          <p:cNvPr id="6" name="Imagen 5">
            <a:extLst>
              <a:ext uri="{FF2B5EF4-FFF2-40B4-BE49-F238E27FC236}">
                <a16:creationId xmlns:a16="http://schemas.microsoft.com/office/drawing/2014/main" id="{6EA65790-86ED-41E2-BC3E-B4988C431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780" y="1625458"/>
            <a:ext cx="2857500" cy="1600200"/>
          </a:xfrm>
          <a:prstGeom prst="rect">
            <a:avLst/>
          </a:prstGeom>
        </p:spPr>
      </p:pic>
      <p:pic>
        <p:nvPicPr>
          <p:cNvPr id="8" name="Imagen 7">
            <a:extLst>
              <a:ext uri="{FF2B5EF4-FFF2-40B4-BE49-F238E27FC236}">
                <a16:creationId xmlns:a16="http://schemas.microsoft.com/office/drawing/2014/main" id="{D8648239-7BFE-4AFA-8D62-F7BD783B7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592" y="4633691"/>
            <a:ext cx="2238375" cy="2047875"/>
          </a:xfrm>
          <a:prstGeom prst="rect">
            <a:avLst/>
          </a:prstGeom>
        </p:spPr>
      </p:pic>
    </p:spTree>
    <p:extLst>
      <p:ext uri="{BB962C8B-B14F-4D97-AF65-F5344CB8AC3E}">
        <p14:creationId xmlns:p14="http://schemas.microsoft.com/office/powerpoint/2010/main" val="3926395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B2F0B9-2CA9-4135-A1CC-A71B5B4DC37F}"/>
              </a:ext>
            </a:extLst>
          </p:cNvPr>
          <p:cNvSpPr>
            <a:spLocks noGrp="1"/>
          </p:cNvSpPr>
          <p:nvPr>
            <p:ph idx="1"/>
          </p:nvPr>
        </p:nvSpPr>
        <p:spPr>
          <a:xfrm>
            <a:off x="1257953" y="2133600"/>
            <a:ext cx="5828647" cy="3777622"/>
          </a:xfrm>
        </p:spPr>
        <p:txBody>
          <a:bodyPr>
            <a:normAutofit/>
          </a:bodyPr>
          <a:lstStyle/>
          <a:p>
            <a:pPr marL="0" indent="0">
              <a:buNone/>
            </a:pPr>
            <a:r>
              <a:rPr lang="es-MX" sz="2000" dirty="0">
                <a:latin typeface="Agency FB" panose="020B0503020202020204" pitchFamily="34" charset="0"/>
              </a:rPr>
              <a:t>Tiene dos terminales de entrada, la entrada inversora () y la entrada no inversora (+), y una terminal de salida. La mayoría de los amplificadores operacionales operan con dos voltajes de alimentación de cd, una positiva y la otra negativa.</a:t>
            </a:r>
          </a:p>
        </p:txBody>
      </p:sp>
      <p:sp>
        <p:nvSpPr>
          <p:cNvPr id="4" name="Subtítulo 2">
            <a:extLst>
              <a:ext uri="{FF2B5EF4-FFF2-40B4-BE49-F238E27FC236}">
                <a16:creationId xmlns:a16="http://schemas.microsoft.com/office/drawing/2014/main" id="{B17A1706-6A3D-42F9-880C-E79FF669AE88}"/>
              </a:ext>
            </a:extLst>
          </p:cNvPr>
          <p:cNvSpPr txBox="1">
            <a:spLocks/>
          </p:cNvSpPr>
          <p:nvPr/>
        </p:nvSpPr>
        <p:spPr>
          <a:xfrm>
            <a:off x="1638300" y="726738"/>
            <a:ext cx="8915399" cy="44008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400" dirty="0">
                <a:solidFill>
                  <a:schemeClr val="tx1"/>
                </a:solidFill>
                <a:latin typeface="Algerian" panose="04020705040A02060702" pitchFamily="82" charset="0"/>
              </a:rPr>
              <a:t>El Símbolo Básico</a:t>
            </a:r>
          </a:p>
        </p:txBody>
      </p:sp>
      <p:pic>
        <p:nvPicPr>
          <p:cNvPr id="6" name="Imagen 5">
            <a:extLst>
              <a:ext uri="{FF2B5EF4-FFF2-40B4-BE49-F238E27FC236}">
                <a16:creationId xmlns:a16="http://schemas.microsoft.com/office/drawing/2014/main" id="{C2486A0F-CC52-4798-85ED-61E127A1A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078" y="3843444"/>
            <a:ext cx="4961404" cy="2590811"/>
          </a:xfrm>
          <a:prstGeom prst="rect">
            <a:avLst/>
          </a:prstGeom>
        </p:spPr>
      </p:pic>
    </p:spTree>
    <p:extLst>
      <p:ext uri="{BB962C8B-B14F-4D97-AF65-F5344CB8AC3E}">
        <p14:creationId xmlns:p14="http://schemas.microsoft.com/office/powerpoint/2010/main" val="1638510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3C1E604-F773-48E8-84EB-FD4C946A35D9}"/>
              </a:ext>
            </a:extLst>
          </p:cNvPr>
          <p:cNvSpPr>
            <a:spLocks noGrp="1"/>
          </p:cNvSpPr>
          <p:nvPr>
            <p:ph idx="1"/>
          </p:nvPr>
        </p:nvSpPr>
        <p:spPr>
          <a:xfrm>
            <a:off x="1638300" y="2172872"/>
            <a:ext cx="4017778" cy="1671918"/>
          </a:xfrm>
        </p:spPr>
        <p:txBody>
          <a:bodyPr>
            <a:normAutofit/>
          </a:bodyPr>
          <a:lstStyle/>
          <a:p>
            <a:pPr marL="0" indent="0">
              <a:buNone/>
            </a:pPr>
            <a:r>
              <a:rPr lang="es-MX" sz="2000" dirty="0">
                <a:solidFill>
                  <a:schemeClr val="tx1"/>
                </a:solidFill>
                <a:latin typeface="Agency FB" panose="020B0503020202020204" pitchFamily="34" charset="0"/>
              </a:rPr>
              <a:t>Aun cuando algunos tienen una sola fuente de cd. Casi siempre estas terminales de voltaje de cd se dejan afuera del símbolo esquemático por simplicidad aunque se entiende que allí están.</a:t>
            </a:r>
          </a:p>
        </p:txBody>
      </p:sp>
      <p:sp>
        <p:nvSpPr>
          <p:cNvPr id="4" name="Subtítulo 2">
            <a:extLst>
              <a:ext uri="{FF2B5EF4-FFF2-40B4-BE49-F238E27FC236}">
                <a16:creationId xmlns:a16="http://schemas.microsoft.com/office/drawing/2014/main" id="{085FF635-8E99-4887-8563-E9E682251869}"/>
              </a:ext>
            </a:extLst>
          </p:cNvPr>
          <p:cNvSpPr txBox="1">
            <a:spLocks/>
          </p:cNvSpPr>
          <p:nvPr/>
        </p:nvSpPr>
        <p:spPr>
          <a:xfrm>
            <a:off x="1638300" y="946778"/>
            <a:ext cx="8915399" cy="44008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400" dirty="0">
                <a:solidFill>
                  <a:schemeClr val="tx1"/>
                </a:solidFill>
                <a:latin typeface="Algerian" panose="04020705040A02060702" pitchFamily="82" charset="0"/>
              </a:rPr>
              <a:t>El Símbolo con conexión para fuente de cd</a:t>
            </a:r>
          </a:p>
        </p:txBody>
      </p:sp>
      <p:pic>
        <p:nvPicPr>
          <p:cNvPr id="6" name="Imagen 5">
            <a:extLst>
              <a:ext uri="{FF2B5EF4-FFF2-40B4-BE49-F238E27FC236}">
                <a16:creationId xmlns:a16="http://schemas.microsoft.com/office/drawing/2014/main" id="{669CF08F-8EF8-4DC4-9CFD-6BB70F249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9" y="3008831"/>
            <a:ext cx="2960117" cy="3036861"/>
          </a:xfrm>
          <a:prstGeom prst="rect">
            <a:avLst/>
          </a:prstGeom>
        </p:spPr>
      </p:pic>
    </p:spTree>
    <p:extLst>
      <p:ext uri="{BB962C8B-B14F-4D97-AF65-F5344CB8AC3E}">
        <p14:creationId xmlns:p14="http://schemas.microsoft.com/office/powerpoint/2010/main" val="1623096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C7317D-0C06-44CD-AD39-726458537B1B}"/>
              </a:ext>
            </a:extLst>
          </p:cNvPr>
          <p:cNvSpPr>
            <a:spLocks noGrp="1"/>
          </p:cNvSpPr>
          <p:nvPr>
            <p:ph idx="1"/>
          </p:nvPr>
        </p:nvSpPr>
        <p:spPr>
          <a:xfrm>
            <a:off x="845672" y="1770468"/>
            <a:ext cx="8915400" cy="3777622"/>
          </a:xfrm>
        </p:spPr>
        <p:txBody>
          <a:bodyPr>
            <a:normAutofit/>
          </a:bodyPr>
          <a:lstStyle/>
          <a:p>
            <a:pPr marL="0" indent="0">
              <a:buNone/>
            </a:pPr>
            <a:r>
              <a:rPr lang="es-MX" sz="2000" dirty="0">
                <a:solidFill>
                  <a:schemeClr val="tx1"/>
                </a:solidFill>
                <a:latin typeface="Agency FB" panose="020B0503020202020204" pitchFamily="34" charset="0"/>
              </a:rPr>
              <a:t>En primer lugar, el amplificador operacional ideal tiene una ganancia de voltaje infinita y un ancho de banda infinito. También tiene una impedancia de entrada infinita (circuito abierto) de modo que no carga la fuente de excitación. Por último, tiene una impedancia de salida cero. Estas características se ilustran en la figura 12-2(a). El voltaje de entrada, </a:t>
            </a:r>
            <a:r>
              <a:rPr lang="es-MX" sz="2000" dirty="0" err="1">
                <a:solidFill>
                  <a:schemeClr val="tx1"/>
                </a:solidFill>
                <a:latin typeface="Agency FB" panose="020B0503020202020204" pitchFamily="34" charset="0"/>
              </a:rPr>
              <a:t>Vent</a:t>
            </a:r>
            <a:r>
              <a:rPr lang="es-MX" sz="2000" dirty="0">
                <a:solidFill>
                  <a:schemeClr val="tx1"/>
                </a:solidFill>
                <a:latin typeface="Agency FB" panose="020B0503020202020204" pitchFamily="34" charset="0"/>
              </a:rPr>
              <a:t>, aparece entre las dos. </a:t>
            </a:r>
          </a:p>
          <a:p>
            <a:pPr marL="0" indent="0">
              <a:buNone/>
            </a:pPr>
            <a:r>
              <a:rPr lang="es-MX" sz="2000" dirty="0">
                <a:solidFill>
                  <a:schemeClr val="tx1"/>
                </a:solidFill>
                <a:latin typeface="Agency FB" panose="020B0503020202020204" pitchFamily="34" charset="0"/>
              </a:rPr>
              <a:t>Además, permite operar con señales  "operacional". Donde:</a:t>
            </a:r>
          </a:p>
          <a:p>
            <a:pPr marL="0" indent="0">
              <a:buNone/>
            </a:pPr>
            <a:r>
              <a:rPr lang="es-MX" sz="2000" dirty="0">
                <a:solidFill>
                  <a:schemeClr val="tx1"/>
                </a:solidFill>
                <a:latin typeface="Agency FB" panose="020B0503020202020204" pitchFamily="34" charset="0"/>
              </a:rPr>
              <a:t>V_ = entrada inversora</a:t>
            </a:r>
          </a:p>
          <a:p>
            <a:pPr marL="0" indent="0">
              <a:buNone/>
            </a:pPr>
            <a:r>
              <a:rPr lang="es-MX" sz="2000" dirty="0">
                <a:solidFill>
                  <a:schemeClr val="tx1"/>
                </a:solidFill>
                <a:latin typeface="Agency FB" panose="020B0503020202020204" pitchFamily="34" charset="0"/>
              </a:rPr>
              <a:t>V+ = entrada no inversora</a:t>
            </a:r>
          </a:p>
          <a:p>
            <a:pPr marL="0" indent="0">
              <a:buNone/>
            </a:pPr>
            <a:r>
              <a:rPr lang="es-MX" sz="2000" dirty="0">
                <a:solidFill>
                  <a:schemeClr val="tx1"/>
                </a:solidFill>
                <a:latin typeface="Agency FB" panose="020B0503020202020204" pitchFamily="34" charset="0"/>
              </a:rPr>
              <a:t>VO = salida</a:t>
            </a:r>
          </a:p>
          <a:p>
            <a:pPr marL="0" indent="0">
              <a:buNone/>
            </a:pPr>
            <a:r>
              <a:rPr lang="es-MX" sz="2000" dirty="0">
                <a:solidFill>
                  <a:schemeClr val="tx1"/>
                </a:solidFill>
                <a:latin typeface="Agency FB" panose="020B0503020202020204" pitchFamily="34" charset="0"/>
              </a:rPr>
              <a:t>+VCC, -VDD = Alimentación necesaria para polarizar los transistores en región activa.</a:t>
            </a:r>
          </a:p>
        </p:txBody>
      </p:sp>
      <p:sp>
        <p:nvSpPr>
          <p:cNvPr id="4" name="Subtítulo 2">
            <a:extLst>
              <a:ext uri="{FF2B5EF4-FFF2-40B4-BE49-F238E27FC236}">
                <a16:creationId xmlns:a16="http://schemas.microsoft.com/office/drawing/2014/main" id="{059B73D5-EE58-4056-9B74-44C5475DE7D3}"/>
              </a:ext>
            </a:extLst>
          </p:cNvPr>
          <p:cNvSpPr txBox="1">
            <a:spLocks/>
          </p:cNvSpPr>
          <p:nvPr/>
        </p:nvSpPr>
        <p:spPr>
          <a:xfrm>
            <a:off x="1638300" y="869830"/>
            <a:ext cx="8915399" cy="44008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400" dirty="0">
                <a:solidFill>
                  <a:schemeClr val="tx1"/>
                </a:solidFill>
                <a:latin typeface="Algerian" panose="04020705040A02060702" pitchFamily="82" charset="0"/>
              </a:rPr>
              <a:t>La Representación de un amplificador operacional ideal</a:t>
            </a:r>
          </a:p>
        </p:txBody>
      </p:sp>
      <p:pic>
        <p:nvPicPr>
          <p:cNvPr id="6" name="Imagen 5">
            <a:extLst>
              <a:ext uri="{FF2B5EF4-FFF2-40B4-BE49-F238E27FC236}">
                <a16:creationId xmlns:a16="http://schemas.microsoft.com/office/drawing/2014/main" id="{04AD0EB8-34BA-4932-9E25-54ED6403F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352" y="5420845"/>
            <a:ext cx="2076450" cy="1276350"/>
          </a:xfrm>
          <a:prstGeom prst="rect">
            <a:avLst/>
          </a:prstGeom>
        </p:spPr>
      </p:pic>
      <p:pic>
        <p:nvPicPr>
          <p:cNvPr id="8" name="Imagen 7">
            <a:extLst>
              <a:ext uri="{FF2B5EF4-FFF2-40B4-BE49-F238E27FC236}">
                <a16:creationId xmlns:a16="http://schemas.microsoft.com/office/drawing/2014/main" id="{409E9A6B-406B-4369-BB69-DF395D23C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753" y="3220009"/>
            <a:ext cx="2352675" cy="1857375"/>
          </a:xfrm>
          <a:prstGeom prst="rect">
            <a:avLst/>
          </a:prstGeom>
        </p:spPr>
      </p:pic>
    </p:spTree>
    <p:extLst>
      <p:ext uri="{BB962C8B-B14F-4D97-AF65-F5344CB8AC3E}">
        <p14:creationId xmlns:p14="http://schemas.microsoft.com/office/powerpoint/2010/main" val="987610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AF2188-9B97-460C-BDD3-166373BB4CA2}"/>
              </a:ext>
            </a:extLst>
          </p:cNvPr>
          <p:cNvSpPr>
            <a:spLocks noGrp="1"/>
          </p:cNvSpPr>
          <p:nvPr>
            <p:ph idx="1"/>
          </p:nvPr>
        </p:nvSpPr>
        <p:spPr>
          <a:xfrm>
            <a:off x="1647918" y="2026024"/>
            <a:ext cx="5129400" cy="3777622"/>
          </a:xfrm>
        </p:spPr>
        <p:txBody>
          <a:bodyPr>
            <a:normAutofit/>
          </a:bodyPr>
          <a:lstStyle/>
          <a:p>
            <a:pPr marL="0" indent="0">
              <a:buNone/>
            </a:pPr>
            <a:r>
              <a:rPr lang="es-MX" sz="2000" dirty="0">
                <a:solidFill>
                  <a:schemeClr val="tx1"/>
                </a:solidFill>
                <a:latin typeface="Agency FB" panose="020B0503020202020204" pitchFamily="34" charset="0"/>
              </a:rPr>
              <a:t>Aun cuando los valores de parámetros de los amplificadores operacionales en circuito integrado (CI) pueden ser tratados como ideales en muchos casos, nunca se ha fabricado un dispositivo ideal. Cualquier dispositivo tiene limitaciones y el amplificador operacional en circuito integrado no es la excepción. Los amplificadores operacionales tienen tanto limitaciones de voltaje como de corriente. El voltaje de salida de pico a pico, por ejemplo, normalmente se limita a un poco menos que los dos voltajes de alimentación</a:t>
            </a:r>
          </a:p>
        </p:txBody>
      </p:sp>
      <p:sp>
        <p:nvSpPr>
          <p:cNvPr id="4" name="Subtítulo 2">
            <a:extLst>
              <a:ext uri="{FF2B5EF4-FFF2-40B4-BE49-F238E27FC236}">
                <a16:creationId xmlns:a16="http://schemas.microsoft.com/office/drawing/2014/main" id="{FB73C610-10FE-4C67-B433-B5B89EE5D4AC}"/>
              </a:ext>
            </a:extLst>
          </p:cNvPr>
          <p:cNvSpPr txBox="1">
            <a:spLocks/>
          </p:cNvSpPr>
          <p:nvPr/>
        </p:nvSpPr>
        <p:spPr>
          <a:xfrm>
            <a:off x="1647918" y="834314"/>
            <a:ext cx="8915399" cy="44008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400" dirty="0">
                <a:solidFill>
                  <a:schemeClr val="tx1"/>
                </a:solidFill>
                <a:latin typeface="Algerian" panose="04020705040A02060702" pitchFamily="82" charset="0"/>
              </a:rPr>
              <a:t>La Representación de un amplificador operacional práctico</a:t>
            </a:r>
          </a:p>
        </p:txBody>
      </p:sp>
      <p:pic>
        <p:nvPicPr>
          <p:cNvPr id="6" name="Imagen 5">
            <a:extLst>
              <a:ext uri="{FF2B5EF4-FFF2-40B4-BE49-F238E27FC236}">
                <a16:creationId xmlns:a16="http://schemas.microsoft.com/office/drawing/2014/main" id="{ED6F532A-E59B-48DE-A548-A434162C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712" y="2891118"/>
            <a:ext cx="3739528" cy="2541494"/>
          </a:xfrm>
          <a:prstGeom prst="rect">
            <a:avLst/>
          </a:prstGeom>
        </p:spPr>
      </p:pic>
    </p:spTree>
    <p:extLst>
      <p:ext uri="{BB962C8B-B14F-4D97-AF65-F5344CB8AC3E}">
        <p14:creationId xmlns:p14="http://schemas.microsoft.com/office/powerpoint/2010/main" val="131283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190</TotalTime>
  <Words>2859</Words>
  <Application>Microsoft Office PowerPoint</Application>
  <PresentationFormat>Panorámica</PresentationFormat>
  <Paragraphs>116</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Agency FB</vt:lpstr>
      <vt:lpstr>Algerian</vt:lpstr>
      <vt:lpstr>Arial</vt:lpstr>
      <vt:lpstr>Bodoni MT</vt:lpstr>
      <vt:lpstr>Calibri</vt:lpstr>
      <vt:lpstr>Century Gothic</vt:lpstr>
      <vt:lpstr>Wingdings 3</vt:lpstr>
      <vt:lpstr>Espiral</vt:lpstr>
      <vt:lpstr>Presentación de PowerPoint</vt:lpstr>
      <vt:lpstr>Índice</vt:lpstr>
      <vt:lpstr>Presentación de PowerPoint</vt:lpstr>
      <vt:lpstr>Introducción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Razón de rechazo en modo común (CMRR)</vt:lpstr>
      <vt:lpstr>Excursion maxima del voltaje de salida (Vo(p-p)).</vt:lpstr>
      <vt:lpstr>Desequilibrio voltaje de entrada</vt:lpstr>
      <vt:lpstr>Corriente de polarizacion de entrada</vt:lpstr>
      <vt:lpstr>Impedancia de entrada</vt:lpstr>
      <vt:lpstr>Desequilibrio de corriente de entrada y salida</vt:lpstr>
      <vt:lpstr>Impedancia de salida</vt:lpstr>
      <vt:lpstr>Rapidez de variación de voltaje</vt:lpstr>
      <vt:lpstr>Respuesta en frecuencia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21</cp:revision>
  <dcterms:created xsi:type="dcterms:W3CDTF">2023-09-11T04:10:58Z</dcterms:created>
  <dcterms:modified xsi:type="dcterms:W3CDTF">2023-09-13T05:05:27Z</dcterms:modified>
</cp:coreProperties>
</file>