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4.jpg" ContentType="image/jpeg"/>
  <Override PartName="/ppt/media/image25.jpg" ContentType="image/jpeg"/>
  <Override PartName="/ppt/media/image27.jpg" ContentType="image/jpeg"/>
  <Override PartName="/ppt/media/image29.jpg" ContentType="image/jpeg"/>
  <Override PartName="/ppt/media/image33.jpg" ContentType="image/jpeg"/>
  <Override PartName="/ppt/media/image35.jpg" ContentType="image/jpeg"/>
  <Override PartName="/ppt/media/image37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69" r:id="rId3"/>
    <p:sldId id="284" r:id="rId4"/>
    <p:sldId id="297" r:id="rId5"/>
    <p:sldId id="286" r:id="rId6"/>
    <p:sldId id="276" r:id="rId7"/>
    <p:sldId id="289" r:id="rId8"/>
    <p:sldId id="257" r:id="rId9"/>
    <p:sldId id="277" r:id="rId10"/>
    <p:sldId id="258" r:id="rId11"/>
    <p:sldId id="290" r:id="rId12"/>
    <p:sldId id="259" r:id="rId13"/>
    <p:sldId id="291" r:id="rId14"/>
    <p:sldId id="260" r:id="rId15"/>
    <p:sldId id="292" r:id="rId16"/>
    <p:sldId id="261" r:id="rId17"/>
    <p:sldId id="293" r:id="rId18"/>
    <p:sldId id="262" r:id="rId19"/>
    <p:sldId id="294" r:id="rId20"/>
    <p:sldId id="263" r:id="rId21"/>
    <p:sldId id="295" r:id="rId22"/>
    <p:sldId id="296" r:id="rId23"/>
    <p:sldId id="298" r:id="rId24"/>
    <p:sldId id="265" r:id="rId25"/>
    <p:sldId id="270" r:id="rId26"/>
    <p:sldId id="275" r:id="rId27"/>
    <p:sldId id="299" r:id="rId28"/>
    <p:sldId id="281" r:id="rId29"/>
    <p:sldId id="280" r:id="rId3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0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0641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986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0898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642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5589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573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0407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1480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822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373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3279A-E595-429D-8C43-E9926DB28495}" type="datetimeFigureOut">
              <a:rPr lang="es-MX" smtClean="0"/>
              <a:t>09/09/2024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6E93D-4043-4A78-9FBE-902EC6DEFC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438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USJ_ovqfPc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Normas%20ISO/ISO%209000-2015%20FUNDAMENTOS%20Y%20VOCABULARIO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Normas%20ISO/ISO%209001-2015.pdf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Normas%20ISO/ISO%2019011%202011.pdf" TargetMode="External"/><Relationship Id="rId3" Type="http://schemas.openxmlformats.org/officeDocument/2006/relationships/hyperlink" Target="Normas%20ISO/ISO%2010013.pdf" TargetMode="Externa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hyperlink" Target="Normas%20ISO/ISO31000%20Gestion%20del%20riesgo.pdf" TargetMode="Externa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068946" y="550904"/>
            <a:ext cx="831567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Subtema </a:t>
            </a:r>
            <a:r>
              <a:rPr lang="es-MX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1.1 </a:t>
            </a:r>
            <a:r>
              <a:rPr lang="es-ES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Conceptos de Sistema de </a:t>
            </a:r>
            <a:endParaRPr lang="es-ES" sz="4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Gestión </a:t>
            </a:r>
            <a:r>
              <a:rPr lang="es-ES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calidad</a:t>
            </a:r>
            <a:r>
              <a:rPr lang="es-MX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dirty="0"/>
          </a:p>
        </p:txBody>
      </p:sp>
      <p:sp>
        <p:nvSpPr>
          <p:cNvPr id="4" name="Rectángulo 3"/>
          <p:cNvSpPr/>
          <p:nvPr/>
        </p:nvSpPr>
        <p:spPr>
          <a:xfrm>
            <a:off x="2896864" y="3325614"/>
            <a:ext cx="637200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www.youtube.com/watch?v=yUSJ_ovqfPc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87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69701" y="1250207"/>
            <a:ext cx="712880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2.3.2 Liderazgo: </a:t>
            </a:r>
          </a:p>
          <a:p>
            <a:pPr algn="just"/>
            <a:r>
              <a:rPr lang="es-MX" sz="2000" dirty="0">
                <a:solidFill>
                  <a:srgbClr val="58595B"/>
                </a:solidFill>
                <a:latin typeface="GothamMedium"/>
              </a:rPr>
              <a:t>Los líderes establecen, a todos los niveles, unidad de propósito y dirección, así mismo crean las condiciones para que las personas se comprometan a lograr los objetivos de la Organización.</a:t>
            </a:r>
          </a:p>
          <a:p>
            <a:pPr algn="just"/>
            <a:endParaRPr lang="es-MX" sz="3200" dirty="0">
              <a:solidFill>
                <a:srgbClr val="58595B"/>
              </a:solidFill>
              <a:latin typeface="GothamMedium"/>
            </a:endParaRP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2.3.2.1 Declaración</a:t>
            </a: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2.3.2.2 Base racional</a:t>
            </a: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2.3.2.3 Beneficios clave</a:t>
            </a: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2.3.2.4 Acciones Posibles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881" y="2548321"/>
            <a:ext cx="3894119" cy="230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19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551" y="334851"/>
            <a:ext cx="8905778" cy="61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669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563" y="1426334"/>
            <a:ext cx="4915437" cy="368657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425260" y="1426334"/>
            <a:ext cx="525887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3200" dirty="0">
                <a:solidFill>
                  <a:srgbClr val="58595B"/>
                </a:solidFill>
                <a:latin typeface="GothamMedium"/>
              </a:rPr>
              <a:t>2.3.3 Compromiso de las personas:</a:t>
            </a:r>
          </a:p>
          <a:p>
            <a:pPr lvl="0" algn="just"/>
            <a:r>
              <a:rPr lang="es-MX" sz="2000" dirty="0">
                <a:solidFill>
                  <a:srgbClr val="58595B"/>
                </a:solidFill>
                <a:latin typeface="GothamMedium"/>
              </a:rPr>
              <a:t>Es esencial para la Organización que las personas sean competentes, empoderadas y comprometidas para crear valor.</a:t>
            </a:r>
          </a:p>
          <a:p>
            <a:pPr lvl="0" algn="just"/>
            <a:endParaRPr lang="es-MX" sz="3200" dirty="0">
              <a:solidFill>
                <a:srgbClr val="58595B"/>
              </a:solidFill>
              <a:latin typeface="GothamMedium"/>
            </a:endParaRP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2.3.3.1 Declaración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2.3.3.2 Base racional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2.3.3.3 Beneficios clave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2.3.3.4 Acciones Posibles</a:t>
            </a:r>
          </a:p>
          <a:p>
            <a:pPr lvl="0" algn="just"/>
            <a:endParaRPr lang="es-MX" sz="3200" dirty="0">
              <a:solidFill>
                <a:srgbClr val="58595B"/>
              </a:solidFill>
              <a:latin typeface="GothamMedium"/>
            </a:endParaRPr>
          </a:p>
        </p:txBody>
      </p:sp>
    </p:spTree>
    <p:extLst>
      <p:ext uri="{BB962C8B-B14F-4D97-AF65-F5344CB8AC3E}">
        <p14:creationId xmlns:p14="http://schemas.microsoft.com/office/powerpoint/2010/main" val="86592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259" y="553793"/>
            <a:ext cx="9521065" cy="600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658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73488" y="1064140"/>
            <a:ext cx="560231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2.3.4 Enfoque a procesos:</a:t>
            </a:r>
          </a:p>
          <a:p>
            <a:pPr algn="just"/>
            <a:r>
              <a:rPr lang="es-MX" sz="2000" dirty="0">
                <a:solidFill>
                  <a:srgbClr val="58595B"/>
                </a:solidFill>
                <a:latin typeface="GothamMedium"/>
              </a:rPr>
              <a:t>Resultados consistentes y predecibles se alcanzan de manera más eficaz y eficiente cuando se entienden y gestionan actividades como procesos interrelacionados que funcionan como un sistema coherente.</a:t>
            </a:r>
          </a:p>
          <a:p>
            <a:pPr algn="just"/>
            <a:endParaRPr lang="es-MX" sz="3200" b="0" i="0" u="none" strike="noStrike" baseline="0" dirty="0">
              <a:solidFill>
                <a:srgbClr val="58595B"/>
              </a:solidFill>
              <a:latin typeface="GothamMedium"/>
            </a:endParaRP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2.3.4.1 Declaración</a:t>
            </a: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2.3.4.2 Base racional</a:t>
            </a: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2.3.4.3 Beneficios clave</a:t>
            </a: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2.3.4.4 Acciones Posibles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068" y="2962141"/>
            <a:ext cx="6542170" cy="336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0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056" y="631065"/>
            <a:ext cx="10037052" cy="54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78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37001" y="267174"/>
            <a:ext cx="71606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2.3.5 Mejora</a:t>
            </a:r>
          </a:p>
          <a:p>
            <a:pPr algn="just"/>
            <a:r>
              <a:rPr lang="es-MX" sz="2000" dirty="0">
                <a:solidFill>
                  <a:srgbClr val="58595B"/>
                </a:solidFill>
                <a:latin typeface="GothamMedium"/>
              </a:rPr>
              <a:t>Las Organizaciones que tienen éxito están permanentemente</a:t>
            </a:r>
          </a:p>
          <a:p>
            <a:pPr algn="just"/>
            <a:r>
              <a:rPr lang="es-MX" sz="2000" dirty="0">
                <a:solidFill>
                  <a:srgbClr val="58595B"/>
                </a:solidFill>
                <a:latin typeface="GothamMedium"/>
              </a:rPr>
              <a:t>enfocadas en la mejora.</a:t>
            </a:r>
          </a:p>
          <a:p>
            <a:pPr algn="just"/>
            <a:endParaRPr lang="es-MX" sz="2000" b="0" i="0" u="none" strike="noStrike" baseline="0" dirty="0">
              <a:solidFill>
                <a:srgbClr val="58595B"/>
              </a:solidFill>
              <a:latin typeface="GothamMedium"/>
            </a:endParaRP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2.3.5.1 Declaración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2.3.5.2 Base racional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2.3.5.3 Beneficios clave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2.3.5.4 Acciones Posibles</a:t>
            </a:r>
            <a:endParaRPr lang="es-MX" dirty="0">
              <a:solidFill>
                <a:prstClr val="black"/>
              </a:solidFill>
            </a:endParaRPr>
          </a:p>
          <a:p>
            <a:pPr algn="just"/>
            <a:endParaRPr lang="es-MX" sz="2000" b="0" i="0" u="none" strike="noStrike" baseline="0" dirty="0">
              <a:solidFill>
                <a:srgbClr val="58595B"/>
              </a:solidFill>
              <a:latin typeface="GothamMedium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601" y="3946441"/>
            <a:ext cx="7152054" cy="286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22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215" y="425004"/>
            <a:ext cx="9784274" cy="585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809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61" y="3688992"/>
            <a:ext cx="6286500" cy="314325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275009" y="236875"/>
            <a:ext cx="907960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2.3.6 Toma de decisiones basada en la evidencia</a:t>
            </a:r>
          </a:p>
          <a:p>
            <a:pPr lvl="0" algn="just"/>
            <a:r>
              <a:rPr lang="es-MX" sz="2000" dirty="0">
                <a:solidFill>
                  <a:srgbClr val="58595B"/>
                </a:solidFill>
                <a:latin typeface="GothamMedium"/>
              </a:rPr>
              <a:t>Es más probable que las decisiones basadas en el análisis y en la evaluación de datos y de información produzcan los resultados deseados.</a:t>
            </a:r>
          </a:p>
          <a:p>
            <a:pPr lvl="0" algn="just"/>
            <a:endParaRPr lang="es-MX" sz="2000" dirty="0">
              <a:solidFill>
                <a:srgbClr val="58595B"/>
              </a:solidFill>
              <a:latin typeface="GothamMedium"/>
            </a:endParaRP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2.3.6.1 Declaración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2.3.6.2 Base racional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2.3.6.3 Beneficios clave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2.3.6.4 Acciones Posibles</a:t>
            </a:r>
            <a:endParaRPr lang="es-MX" sz="2000" dirty="0">
              <a:solidFill>
                <a:srgbClr val="58595B"/>
              </a:solidFill>
              <a:latin typeface="GothamMedium"/>
            </a:endParaRPr>
          </a:p>
        </p:txBody>
      </p:sp>
    </p:spTree>
    <p:extLst>
      <p:ext uri="{BB962C8B-B14F-4D97-AF65-F5344CB8AC3E}">
        <p14:creationId xmlns:p14="http://schemas.microsoft.com/office/powerpoint/2010/main" val="367494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893" y="528034"/>
            <a:ext cx="9711311" cy="611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188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1210695" y="-395507"/>
            <a:ext cx="9994005" cy="183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Subtema 1.2 Normas de la familia ISO 9000</a:t>
            </a:r>
            <a:endParaRPr lang="es-ES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1537485" y="1075368"/>
            <a:ext cx="9340423" cy="5380087"/>
            <a:chOff x="3298839" y="60079"/>
            <a:chExt cx="7934779" cy="4329830"/>
          </a:xfrm>
        </p:grpSpPr>
        <p:grpSp>
          <p:nvGrpSpPr>
            <p:cNvPr id="6" name="Grupo 5"/>
            <p:cNvGrpSpPr/>
            <p:nvPr/>
          </p:nvGrpSpPr>
          <p:grpSpPr>
            <a:xfrm>
              <a:off x="3298839" y="60079"/>
              <a:ext cx="7934779" cy="4329830"/>
              <a:chOff x="1875971" y="1724025"/>
              <a:chExt cx="7934779" cy="4329830"/>
            </a:xfrm>
          </p:grpSpPr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81250" y="1724025"/>
                <a:ext cx="7429500" cy="3409950"/>
              </a:xfrm>
              <a:prstGeom prst="rect">
                <a:avLst/>
              </a:prstGeom>
            </p:spPr>
          </p:pic>
          <p:sp>
            <p:nvSpPr>
              <p:cNvPr id="3" name="Rectangle 18">
                <a:hlinkClick r:id="rId3" action="ppaction://hlinkfile"/>
              </p:cNvPr>
              <p:cNvSpPr>
                <a:spLocks noChangeArrowheads="1"/>
              </p:cNvSpPr>
              <p:nvPr/>
            </p:nvSpPr>
            <p:spPr bwMode="auto">
              <a:xfrm>
                <a:off x="1875971" y="5133975"/>
                <a:ext cx="2782387" cy="80998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s-MX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Sistemas de gestión de calidad - Fundamentos y vocabulario</a:t>
                </a:r>
                <a:endParaRPr lang="en-US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" name="Rectangle 19">
                <a:hlinkClick r:id="rId4" action="ppaction://hlinkfile"/>
              </p:cNvPr>
              <p:cNvSpPr>
                <a:spLocks noChangeArrowheads="1"/>
              </p:cNvSpPr>
              <p:nvPr/>
            </p:nvSpPr>
            <p:spPr bwMode="auto">
              <a:xfrm>
                <a:off x="4672764" y="4552597"/>
                <a:ext cx="1469758" cy="91166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s-MX" b="1" i="1" dirty="0"/>
                  <a:t>Sistemas de gestión de la calidad – Requisitos.</a:t>
                </a:r>
                <a:endParaRPr lang="en-US" b="1" dirty="0"/>
              </a:p>
            </p:txBody>
          </p:sp>
          <p:sp>
            <p:nvSpPr>
              <p:cNvPr id="5" name="Rectangle 17"/>
              <p:cNvSpPr>
                <a:spLocks noChangeArrowheads="1"/>
              </p:cNvSpPr>
              <p:nvPr/>
            </p:nvSpPr>
            <p:spPr bwMode="auto">
              <a:xfrm>
                <a:off x="6533188" y="5024078"/>
                <a:ext cx="3138846" cy="102977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Directrices para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la Mejora del Desempeño y satisfaccion del cliente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CuadroTexto 10"/>
            <p:cNvSpPr txBox="1"/>
            <p:nvPr/>
          </p:nvSpPr>
          <p:spPr>
            <a:xfrm>
              <a:off x="3320789" y="2085744"/>
              <a:ext cx="31903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>
                  <a:solidFill>
                    <a:srgbClr val="C00000"/>
                  </a:solidFill>
                </a:rPr>
                <a:t>2015</a:t>
              </a:r>
            </a:p>
            <a:p>
              <a:pPr algn="ctr"/>
              <a:r>
                <a:rPr lang="es-MX" b="1" dirty="0">
                  <a:solidFill>
                    <a:srgbClr val="C00000"/>
                  </a:solidFill>
                </a:rPr>
                <a:t>NMX-CC-9000-IMNC-2015</a:t>
              </a: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5207542" y="1675359"/>
              <a:ext cx="3273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>
                  <a:solidFill>
                    <a:srgbClr val="C00000"/>
                  </a:solidFill>
                </a:rPr>
                <a:t>2015</a:t>
              </a:r>
            </a:p>
            <a:p>
              <a:pPr algn="ctr"/>
              <a:r>
                <a:rPr lang="es-MX" b="1" dirty="0">
                  <a:solidFill>
                    <a:srgbClr val="C00000"/>
                  </a:solidFill>
                </a:rPr>
                <a:t>NMX-CC-9001-IMNC-2015</a:t>
              </a: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7712356" y="1345070"/>
              <a:ext cx="3269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>
                  <a:solidFill>
                    <a:srgbClr val="C00000"/>
                  </a:solidFill>
                </a:rPr>
                <a:t>2009</a:t>
              </a:r>
            </a:p>
            <a:p>
              <a:pPr algn="ctr"/>
              <a:r>
                <a:rPr lang="es-MX" b="1" dirty="0">
                  <a:solidFill>
                    <a:srgbClr val="C00000"/>
                  </a:solidFill>
                </a:rPr>
                <a:t>NMX-CC-9004-IMNC-2009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186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39412" y="58846"/>
            <a:ext cx="600155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2.3.7 Gestión de las relaciones</a:t>
            </a:r>
          </a:p>
          <a:p>
            <a:pPr algn="just"/>
            <a:r>
              <a:rPr lang="es-MX" sz="2000" dirty="0">
                <a:solidFill>
                  <a:srgbClr val="58595B"/>
                </a:solidFill>
                <a:latin typeface="GothamMedium"/>
              </a:rPr>
              <a:t>Para el éxito sostenido las Organizaciones deben gestionar sus relaciones con las partes interesadas.</a:t>
            </a:r>
          </a:p>
          <a:p>
            <a:pPr algn="just"/>
            <a:endParaRPr lang="es-MX" sz="3200" dirty="0">
              <a:solidFill>
                <a:srgbClr val="58595B"/>
              </a:solidFill>
              <a:latin typeface="GothamMedium"/>
            </a:endParaRP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2.3.7.1 Declaración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2.3.7.2 Base racional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2.3.7.3 Beneficios clave</a:t>
            </a:r>
          </a:p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2.3.7.4 Acciones Posibles</a:t>
            </a:r>
            <a:endParaRPr lang="es-MX" sz="3200" b="0" i="0" u="none" strike="noStrike" baseline="0" dirty="0">
              <a:solidFill>
                <a:srgbClr val="58595B"/>
              </a:solidFill>
              <a:latin typeface="GothamMedium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106" y="4029164"/>
            <a:ext cx="7052169" cy="282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24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564" y="1401315"/>
            <a:ext cx="8997830" cy="394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19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867" y="51814"/>
            <a:ext cx="5030114" cy="674561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436922" y="3070678"/>
            <a:ext cx="28071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4000" b="1" i="1" dirty="0">
                <a:solidFill>
                  <a:srgbClr val="C00000"/>
                </a:solidFill>
                <a:latin typeface="Times New Roman" panose="02020603050405020304" pitchFamily="18" charset="0"/>
              </a:rPr>
              <a:t>Subtema 1.4	</a:t>
            </a:r>
          </a:p>
        </p:txBody>
      </p:sp>
    </p:spTree>
    <p:extLst>
      <p:ext uri="{BB962C8B-B14F-4D97-AF65-F5344CB8AC3E}">
        <p14:creationId xmlns:p14="http://schemas.microsoft.com/office/powerpoint/2010/main" val="3919530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11" y="1723549"/>
            <a:ext cx="2923268" cy="16578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597" y="2456710"/>
            <a:ext cx="1948845" cy="274824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8971" y="2552473"/>
            <a:ext cx="1487828" cy="273712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05672" y="2552473"/>
            <a:ext cx="1948845" cy="273712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8214" y="5819934"/>
            <a:ext cx="1990756" cy="956880"/>
          </a:xfrm>
          <a:prstGeom prst="rect">
            <a:avLst/>
          </a:prstGeom>
        </p:spPr>
      </p:pic>
      <p:cxnSp>
        <p:nvCxnSpPr>
          <p:cNvPr id="11" name="Conector recto 10"/>
          <p:cNvCxnSpPr>
            <a:stCxn id="9" idx="1"/>
          </p:cNvCxnSpPr>
          <p:nvPr/>
        </p:nvCxnSpPr>
        <p:spPr>
          <a:xfrm flipH="1">
            <a:off x="1672058" y="6298374"/>
            <a:ext cx="34561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H="1" flipV="1">
            <a:off x="7118971" y="6298374"/>
            <a:ext cx="3456154" cy="295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endCxn id="3" idx="2"/>
          </p:cNvCxnSpPr>
          <p:nvPr/>
        </p:nvCxnSpPr>
        <p:spPr>
          <a:xfrm flipH="1" flipV="1">
            <a:off x="1674020" y="5204958"/>
            <a:ext cx="14079" cy="10909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>
            <a:endCxn id="25" idx="2"/>
          </p:cNvCxnSpPr>
          <p:nvPr/>
        </p:nvCxnSpPr>
        <p:spPr>
          <a:xfrm flipV="1">
            <a:off x="3745532" y="5197909"/>
            <a:ext cx="29562" cy="108317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V="1">
            <a:off x="6123592" y="3381399"/>
            <a:ext cx="0" cy="251600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endCxn id="5" idx="2"/>
          </p:cNvCxnSpPr>
          <p:nvPr/>
        </p:nvCxnSpPr>
        <p:spPr>
          <a:xfrm flipV="1">
            <a:off x="7862885" y="5289595"/>
            <a:ext cx="0" cy="10087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 flipV="1">
            <a:off x="10574299" y="5289595"/>
            <a:ext cx="16870" cy="10235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/>
          <p:cNvSpPr/>
          <p:nvPr/>
        </p:nvSpPr>
        <p:spPr>
          <a:xfrm>
            <a:off x="0" y="0"/>
            <a:ext cx="121920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0" i="0" u="none" strike="noStrike" baseline="0" dirty="0">
                <a:solidFill>
                  <a:srgbClr val="002060"/>
                </a:solidFill>
                <a:latin typeface="GothamMedium"/>
              </a:rPr>
              <a:t>Enfoque de procesos en la Norma ISO 9001:2015</a:t>
            </a:r>
          </a:p>
          <a:p>
            <a:pPr algn="just"/>
            <a:endParaRPr lang="es-MX" sz="2000" b="0" i="0" u="none" strike="noStrike" baseline="0" dirty="0">
              <a:solidFill>
                <a:srgbClr val="82438F"/>
              </a:solidFill>
              <a:latin typeface="GothamMedium"/>
            </a:endParaRPr>
          </a:p>
          <a:p>
            <a:pPr algn="just"/>
            <a:r>
              <a:rPr lang="es-MX" b="0" i="0" u="none" strike="noStrike" baseline="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es-MX" b="0" i="0" u="none" strike="noStrike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0" i="0" u="none" strike="noStrike" baseline="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 ISO 9001:20015 en el concepto de enfoque de procesos se decide</a:t>
            </a:r>
            <a:r>
              <a:rPr lang="es-MX" b="0" i="0" u="none" strike="noStrike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0" i="0" u="none" strike="noStrike" baseline="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reforzar por los beneficios que su aplicación implica, incluyendo ahora la identificación de fuentes de las entradas; así como la identificación de las salidas y de los receptores.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8486" y="2535123"/>
            <a:ext cx="1593215" cy="266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791324" y="228637"/>
            <a:ext cx="70264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rgbClr val="82438F"/>
                </a:solidFill>
                <a:latin typeface="GothamMedium"/>
              </a:rPr>
              <a:t>3.3 Estructura, terminología y conceptos</a:t>
            </a:r>
          </a:p>
          <a:p>
            <a:r>
              <a:rPr lang="es-MX" sz="2800" dirty="0">
                <a:solidFill>
                  <a:srgbClr val="58595B"/>
                </a:solidFill>
                <a:latin typeface="GothamMedium"/>
              </a:rPr>
              <a:t>3.3.1 Estructura de Alto Nivel (HSL)</a:t>
            </a:r>
            <a:endParaRPr lang="es-MX" sz="2800" dirty="0"/>
          </a:p>
        </p:txBody>
      </p:sp>
      <p:sp>
        <p:nvSpPr>
          <p:cNvPr id="4" name="Rectángulo 3"/>
          <p:cNvSpPr/>
          <p:nvPr/>
        </p:nvSpPr>
        <p:spPr>
          <a:xfrm>
            <a:off x="505325" y="2508347"/>
            <a:ext cx="4018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58595B"/>
                </a:solidFill>
                <a:latin typeface="GothamBook"/>
              </a:rPr>
              <a:t>La Norma ISO 9001:2015 tiene estructura HSL (Estructura de Alto Nivel, por sus siglas en inglés), con cláusulas, textos y términos comunes, que permiten su alineación con otras normas de gestión publicadas por la ISO y tomando como base el círculo P.H.V.A.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4941" y="1328793"/>
            <a:ext cx="7186638" cy="466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03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627" y="1128980"/>
            <a:ext cx="8162925" cy="5553075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705874" y="192041"/>
            <a:ext cx="85484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  <a:latin typeface="GothamMedium"/>
              </a:rPr>
              <a:t>Gráfica de aplicación del ciclo P.H.V.A. en el SGC</a:t>
            </a:r>
            <a:endParaRPr lang="es-MX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100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02" name="Oval 2"/>
          <p:cNvSpPr>
            <a:spLocks noChangeArrowheads="1"/>
          </p:cNvSpPr>
          <p:nvPr/>
        </p:nvSpPr>
        <p:spPr bwMode="auto">
          <a:xfrm>
            <a:off x="4116438" y="2143920"/>
            <a:ext cx="3771900" cy="3413125"/>
          </a:xfrm>
          <a:prstGeom prst="ellipse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PE">
              <a:solidFill>
                <a:srgbClr val="FFFFFF"/>
              </a:solidFill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3684221" y="3673150"/>
            <a:ext cx="1406525" cy="584775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600" b="1" i="1" dirty="0">
                <a:solidFill>
                  <a:schemeClr val="bg1"/>
                </a:solidFill>
                <a:latin typeface="Times New Roman" pitchFamily="18" charset="0"/>
              </a:rPr>
              <a:t>6 </a:t>
            </a:r>
            <a:r>
              <a:rPr lang="en-US" sz="1600" b="1" i="1" dirty="0" err="1">
                <a:solidFill>
                  <a:schemeClr val="bg1"/>
                </a:solidFill>
                <a:latin typeface="Times New Roman" pitchFamily="18" charset="0"/>
              </a:rPr>
              <a:t>Planificacion</a:t>
            </a:r>
            <a:endParaRPr lang="en-US" sz="1600" b="1" i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pSp>
        <p:nvGrpSpPr>
          <p:cNvPr id="22535" name="Group 7"/>
          <p:cNvGrpSpPr>
            <a:grpSpLocks/>
          </p:cNvGrpSpPr>
          <p:nvPr/>
        </p:nvGrpSpPr>
        <p:grpSpPr bwMode="auto">
          <a:xfrm flipV="1">
            <a:off x="4486237" y="2786095"/>
            <a:ext cx="608013" cy="677862"/>
            <a:chOff x="2155" y="1480"/>
            <a:chExt cx="1923" cy="1353"/>
          </a:xfrm>
        </p:grpSpPr>
        <p:sp>
          <p:nvSpPr>
            <p:cNvPr id="22565" name="Freeform 8"/>
            <p:cNvSpPr>
              <a:spLocks/>
            </p:cNvSpPr>
            <p:nvPr/>
          </p:nvSpPr>
          <p:spPr bwMode="auto">
            <a:xfrm>
              <a:off x="2268" y="1520"/>
              <a:ext cx="1732" cy="1200"/>
            </a:xfrm>
            <a:custGeom>
              <a:avLst/>
              <a:gdLst>
                <a:gd name="T0" fmla="*/ 58 w 1732"/>
                <a:gd name="T1" fmla="*/ 0 h 1200"/>
                <a:gd name="T2" fmla="*/ 716 w 1732"/>
                <a:gd name="T3" fmla="*/ 296 h 1200"/>
                <a:gd name="T4" fmla="*/ 568 w 1732"/>
                <a:gd name="T5" fmla="*/ 392 h 1200"/>
                <a:gd name="T6" fmla="*/ 605 w 1732"/>
                <a:gd name="T7" fmla="*/ 446 h 1200"/>
                <a:gd name="T8" fmla="*/ 643 w 1732"/>
                <a:gd name="T9" fmla="*/ 497 h 1200"/>
                <a:gd name="T10" fmla="*/ 687 w 1732"/>
                <a:gd name="T11" fmla="*/ 551 h 1200"/>
                <a:gd name="T12" fmla="*/ 739 w 1732"/>
                <a:gd name="T13" fmla="*/ 607 h 1200"/>
                <a:gd name="T14" fmla="*/ 789 w 1732"/>
                <a:gd name="T15" fmla="*/ 663 h 1200"/>
                <a:gd name="T16" fmla="*/ 845 w 1732"/>
                <a:gd name="T17" fmla="*/ 718 h 1200"/>
                <a:gd name="T18" fmla="*/ 900 w 1732"/>
                <a:gd name="T19" fmla="*/ 770 h 1200"/>
                <a:gd name="T20" fmla="*/ 964 w 1732"/>
                <a:gd name="T21" fmla="*/ 824 h 1200"/>
                <a:gd name="T22" fmla="*/ 1031 w 1732"/>
                <a:gd name="T23" fmla="*/ 879 h 1200"/>
                <a:gd name="T24" fmla="*/ 1094 w 1732"/>
                <a:gd name="T25" fmla="*/ 922 h 1200"/>
                <a:gd name="T26" fmla="*/ 1158 w 1732"/>
                <a:gd name="T27" fmla="*/ 966 h 1200"/>
                <a:gd name="T28" fmla="*/ 1225 w 1732"/>
                <a:gd name="T29" fmla="*/ 1006 h 1200"/>
                <a:gd name="T30" fmla="*/ 1288 w 1732"/>
                <a:gd name="T31" fmla="*/ 1041 h 1200"/>
                <a:gd name="T32" fmla="*/ 1359 w 1732"/>
                <a:gd name="T33" fmla="*/ 1077 h 1200"/>
                <a:gd name="T34" fmla="*/ 1434 w 1732"/>
                <a:gd name="T35" fmla="*/ 1108 h 1200"/>
                <a:gd name="T36" fmla="*/ 1494 w 1732"/>
                <a:gd name="T37" fmla="*/ 1133 h 1200"/>
                <a:gd name="T38" fmla="*/ 1567 w 1732"/>
                <a:gd name="T39" fmla="*/ 1156 h 1200"/>
                <a:gd name="T40" fmla="*/ 1624 w 1732"/>
                <a:gd name="T41" fmla="*/ 1171 h 1200"/>
                <a:gd name="T42" fmla="*/ 1672 w 1732"/>
                <a:gd name="T43" fmla="*/ 1183 h 1200"/>
                <a:gd name="T44" fmla="*/ 1732 w 1732"/>
                <a:gd name="T45" fmla="*/ 1190 h 1200"/>
                <a:gd name="T46" fmla="*/ 1684 w 1732"/>
                <a:gd name="T47" fmla="*/ 1194 h 1200"/>
                <a:gd name="T48" fmla="*/ 1632 w 1732"/>
                <a:gd name="T49" fmla="*/ 1200 h 1200"/>
                <a:gd name="T50" fmla="*/ 1570 w 1732"/>
                <a:gd name="T51" fmla="*/ 1200 h 1200"/>
                <a:gd name="T52" fmla="*/ 1503 w 1732"/>
                <a:gd name="T53" fmla="*/ 1194 h 1200"/>
                <a:gd name="T54" fmla="*/ 1426 w 1732"/>
                <a:gd name="T55" fmla="*/ 1190 h 1200"/>
                <a:gd name="T56" fmla="*/ 1352 w 1732"/>
                <a:gd name="T57" fmla="*/ 1183 h 1200"/>
                <a:gd name="T58" fmla="*/ 1281 w 1732"/>
                <a:gd name="T59" fmla="*/ 1175 h 1200"/>
                <a:gd name="T60" fmla="*/ 1213 w 1732"/>
                <a:gd name="T61" fmla="*/ 1167 h 1200"/>
                <a:gd name="T62" fmla="*/ 1142 w 1732"/>
                <a:gd name="T63" fmla="*/ 1156 h 1200"/>
                <a:gd name="T64" fmla="*/ 1075 w 1732"/>
                <a:gd name="T65" fmla="*/ 1144 h 1200"/>
                <a:gd name="T66" fmla="*/ 995 w 1732"/>
                <a:gd name="T67" fmla="*/ 1133 h 1200"/>
                <a:gd name="T68" fmla="*/ 945 w 1732"/>
                <a:gd name="T69" fmla="*/ 1119 h 1200"/>
                <a:gd name="T70" fmla="*/ 868 w 1732"/>
                <a:gd name="T71" fmla="*/ 1104 h 1200"/>
                <a:gd name="T72" fmla="*/ 797 w 1732"/>
                <a:gd name="T73" fmla="*/ 1085 h 1200"/>
                <a:gd name="T74" fmla="*/ 730 w 1732"/>
                <a:gd name="T75" fmla="*/ 1066 h 1200"/>
                <a:gd name="T76" fmla="*/ 659 w 1732"/>
                <a:gd name="T77" fmla="*/ 1041 h 1200"/>
                <a:gd name="T78" fmla="*/ 599 w 1732"/>
                <a:gd name="T79" fmla="*/ 1018 h 1200"/>
                <a:gd name="T80" fmla="*/ 540 w 1732"/>
                <a:gd name="T81" fmla="*/ 993 h 1200"/>
                <a:gd name="T82" fmla="*/ 480 w 1732"/>
                <a:gd name="T83" fmla="*/ 962 h 1200"/>
                <a:gd name="T84" fmla="*/ 421 w 1732"/>
                <a:gd name="T85" fmla="*/ 927 h 1200"/>
                <a:gd name="T86" fmla="*/ 357 w 1732"/>
                <a:gd name="T87" fmla="*/ 883 h 1200"/>
                <a:gd name="T88" fmla="*/ 294 w 1732"/>
                <a:gd name="T89" fmla="*/ 828 h 1200"/>
                <a:gd name="T90" fmla="*/ 238 w 1732"/>
                <a:gd name="T91" fmla="*/ 774 h 1200"/>
                <a:gd name="T92" fmla="*/ 186 w 1732"/>
                <a:gd name="T93" fmla="*/ 709 h 1200"/>
                <a:gd name="T94" fmla="*/ 144 w 1732"/>
                <a:gd name="T95" fmla="*/ 643 h 1200"/>
                <a:gd name="T96" fmla="*/ 0 w 1732"/>
                <a:gd name="T97" fmla="*/ 730 h 1200"/>
                <a:gd name="T98" fmla="*/ 58 w 1732"/>
                <a:gd name="T99" fmla="*/ 0 h 12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32"/>
                <a:gd name="T151" fmla="*/ 0 h 1200"/>
                <a:gd name="T152" fmla="*/ 1732 w 1732"/>
                <a:gd name="T153" fmla="*/ 1200 h 12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32" h="1200">
                  <a:moveTo>
                    <a:pt x="58" y="0"/>
                  </a:moveTo>
                  <a:lnTo>
                    <a:pt x="716" y="296"/>
                  </a:lnTo>
                  <a:lnTo>
                    <a:pt x="568" y="392"/>
                  </a:lnTo>
                  <a:lnTo>
                    <a:pt x="605" y="446"/>
                  </a:lnTo>
                  <a:lnTo>
                    <a:pt x="643" y="497"/>
                  </a:lnTo>
                  <a:lnTo>
                    <a:pt x="687" y="551"/>
                  </a:lnTo>
                  <a:lnTo>
                    <a:pt x="739" y="607"/>
                  </a:lnTo>
                  <a:lnTo>
                    <a:pt x="789" y="663"/>
                  </a:lnTo>
                  <a:lnTo>
                    <a:pt x="845" y="718"/>
                  </a:lnTo>
                  <a:lnTo>
                    <a:pt x="900" y="770"/>
                  </a:lnTo>
                  <a:lnTo>
                    <a:pt x="964" y="824"/>
                  </a:lnTo>
                  <a:lnTo>
                    <a:pt x="1031" y="879"/>
                  </a:lnTo>
                  <a:lnTo>
                    <a:pt x="1094" y="922"/>
                  </a:lnTo>
                  <a:lnTo>
                    <a:pt x="1158" y="966"/>
                  </a:lnTo>
                  <a:lnTo>
                    <a:pt x="1225" y="1006"/>
                  </a:lnTo>
                  <a:lnTo>
                    <a:pt x="1288" y="1041"/>
                  </a:lnTo>
                  <a:lnTo>
                    <a:pt x="1359" y="1077"/>
                  </a:lnTo>
                  <a:lnTo>
                    <a:pt x="1434" y="1108"/>
                  </a:lnTo>
                  <a:lnTo>
                    <a:pt x="1494" y="1133"/>
                  </a:lnTo>
                  <a:lnTo>
                    <a:pt x="1567" y="1156"/>
                  </a:lnTo>
                  <a:lnTo>
                    <a:pt x="1624" y="1171"/>
                  </a:lnTo>
                  <a:lnTo>
                    <a:pt x="1672" y="1183"/>
                  </a:lnTo>
                  <a:lnTo>
                    <a:pt x="1732" y="1190"/>
                  </a:lnTo>
                  <a:lnTo>
                    <a:pt x="1684" y="1194"/>
                  </a:lnTo>
                  <a:lnTo>
                    <a:pt x="1632" y="1200"/>
                  </a:lnTo>
                  <a:lnTo>
                    <a:pt x="1570" y="1200"/>
                  </a:lnTo>
                  <a:lnTo>
                    <a:pt x="1503" y="1194"/>
                  </a:lnTo>
                  <a:lnTo>
                    <a:pt x="1426" y="1190"/>
                  </a:lnTo>
                  <a:lnTo>
                    <a:pt x="1352" y="1183"/>
                  </a:lnTo>
                  <a:lnTo>
                    <a:pt x="1281" y="1175"/>
                  </a:lnTo>
                  <a:lnTo>
                    <a:pt x="1213" y="1167"/>
                  </a:lnTo>
                  <a:lnTo>
                    <a:pt x="1142" y="1156"/>
                  </a:lnTo>
                  <a:lnTo>
                    <a:pt x="1075" y="1144"/>
                  </a:lnTo>
                  <a:lnTo>
                    <a:pt x="995" y="1133"/>
                  </a:lnTo>
                  <a:lnTo>
                    <a:pt x="945" y="1119"/>
                  </a:lnTo>
                  <a:lnTo>
                    <a:pt x="868" y="1104"/>
                  </a:lnTo>
                  <a:lnTo>
                    <a:pt x="797" y="1085"/>
                  </a:lnTo>
                  <a:lnTo>
                    <a:pt x="730" y="1066"/>
                  </a:lnTo>
                  <a:lnTo>
                    <a:pt x="659" y="1041"/>
                  </a:lnTo>
                  <a:lnTo>
                    <a:pt x="599" y="1018"/>
                  </a:lnTo>
                  <a:lnTo>
                    <a:pt x="540" y="993"/>
                  </a:lnTo>
                  <a:lnTo>
                    <a:pt x="480" y="962"/>
                  </a:lnTo>
                  <a:lnTo>
                    <a:pt x="421" y="927"/>
                  </a:lnTo>
                  <a:lnTo>
                    <a:pt x="357" y="883"/>
                  </a:lnTo>
                  <a:lnTo>
                    <a:pt x="294" y="828"/>
                  </a:lnTo>
                  <a:lnTo>
                    <a:pt x="238" y="774"/>
                  </a:lnTo>
                  <a:lnTo>
                    <a:pt x="186" y="709"/>
                  </a:lnTo>
                  <a:lnTo>
                    <a:pt x="144" y="643"/>
                  </a:lnTo>
                  <a:lnTo>
                    <a:pt x="0" y="7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8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  <p:sp>
          <p:nvSpPr>
            <p:cNvPr id="22566" name="Freeform 9"/>
            <p:cNvSpPr>
              <a:spLocks/>
            </p:cNvSpPr>
            <p:nvPr/>
          </p:nvSpPr>
          <p:spPr bwMode="auto">
            <a:xfrm>
              <a:off x="2155" y="1480"/>
              <a:ext cx="1923" cy="1353"/>
            </a:xfrm>
            <a:custGeom>
              <a:avLst/>
              <a:gdLst>
                <a:gd name="T0" fmla="*/ 829 w 1923"/>
                <a:gd name="T1" fmla="*/ 336 h 1353"/>
                <a:gd name="T2" fmla="*/ 718 w 1923"/>
                <a:gd name="T3" fmla="*/ 486 h 1353"/>
                <a:gd name="T4" fmla="*/ 800 w 1923"/>
                <a:gd name="T5" fmla="*/ 591 h 1353"/>
                <a:gd name="T6" fmla="*/ 902 w 1923"/>
                <a:gd name="T7" fmla="*/ 703 h 1353"/>
                <a:gd name="T8" fmla="*/ 1013 w 1923"/>
                <a:gd name="T9" fmla="*/ 810 h 1353"/>
                <a:gd name="T10" fmla="*/ 1144 w 1923"/>
                <a:gd name="T11" fmla="*/ 919 h 1353"/>
                <a:gd name="T12" fmla="*/ 1271 w 1923"/>
                <a:gd name="T13" fmla="*/ 1006 h 1353"/>
                <a:gd name="T14" fmla="*/ 1401 w 1923"/>
                <a:gd name="T15" fmla="*/ 1081 h 1353"/>
                <a:gd name="T16" fmla="*/ 1547 w 1923"/>
                <a:gd name="T17" fmla="*/ 1148 h 1353"/>
                <a:gd name="T18" fmla="*/ 1680 w 1923"/>
                <a:gd name="T19" fmla="*/ 1196 h 1353"/>
                <a:gd name="T20" fmla="*/ 1785 w 1923"/>
                <a:gd name="T21" fmla="*/ 1223 h 1353"/>
                <a:gd name="T22" fmla="*/ 1797 w 1923"/>
                <a:gd name="T23" fmla="*/ 1234 h 1353"/>
                <a:gd name="T24" fmla="*/ 1683 w 1923"/>
                <a:gd name="T25" fmla="*/ 1240 h 1353"/>
                <a:gd name="T26" fmla="*/ 1539 w 1923"/>
                <a:gd name="T27" fmla="*/ 1230 h 1353"/>
                <a:gd name="T28" fmla="*/ 1394 w 1923"/>
                <a:gd name="T29" fmla="*/ 1215 h 1353"/>
                <a:gd name="T30" fmla="*/ 1255 w 1923"/>
                <a:gd name="T31" fmla="*/ 1196 h 1353"/>
                <a:gd name="T32" fmla="*/ 1108 w 1923"/>
                <a:gd name="T33" fmla="*/ 1173 h 1353"/>
                <a:gd name="T34" fmla="*/ 981 w 1923"/>
                <a:gd name="T35" fmla="*/ 1144 h 1353"/>
                <a:gd name="T36" fmla="*/ 843 w 1923"/>
                <a:gd name="T37" fmla="*/ 1106 h 1353"/>
                <a:gd name="T38" fmla="*/ 712 w 1923"/>
                <a:gd name="T39" fmla="*/ 1058 h 1353"/>
                <a:gd name="T40" fmla="*/ 593 w 1923"/>
                <a:gd name="T41" fmla="*/ 1002 h 1353"/>
                <a:gd name="T42" fmla="*/ 470 w 1923"/>
                <a:gd name="T43" fmla="*/ 923 h 1353"/>
                <a:gd name="T44" fmla="*/ 351 w 1923"/>
                <a:gd name="T45" fmla="*/ 814 h 1353"/>
                <a:gd name="T46" fmla="*/ 257 w 1923"/>
                <a:gd name="T47" fmla="*/ 683 h 1353"/>
                <a:gd name="T48" fmla="*/ 169 w 1923"/>
                <a:gd name="T49" fmla="*/ 40 h 1353"/>
                <a:gd name="T50" fmla="*/ 79 w 1923"/>
                <a:gd name="T51" fmla="*/ 223 h 1353"/>
                <a:gd name="T52" fmla="*/ 146 w 1923"/>
                <a:gd name="T53" fmla="*/ 927 h 1353"/>
                <a:gd name="T54" fmla="*/ 253 w 1923"/>
                <a:gd name="T55" fmla="*/ 1025 h 1353"/>
                <a:gd name="T56" fmla="*/ 393 w 1923"/>
                <a:gd name="T57" fmla="*/ 1129 h 1353"/>
                <a:gd name="T58" fmla="*/ 537 w 1923"/>
                <a:gd name="T59" fmla="*/ 1204 h 1353"/>
                <a:gd name="T60" fmla="*/ 708 w 1923"/>
                <a:gd name="T61" fmla="*/ 1259 h 1353"/>
                <a:gd name="T62" fmla="*/ 879 w 1923"/>
                <a:gd name="T63" fmla="*/ 1294 h 1353"/>
                <a:gd name="T64" fmla="*/ 1073 w 1923"/>
                <a:gd name="T65" fmla="*/ 1323 h 1353"/>
                <a:gd name="T66" fmla="*/ 1286 w 1923"/>
                <a:gd name="T67" fmla="*/ 1342 h 1353"/>
                <a:gd name="T68" fmla="*/ 1499 w 1923"/>
                <a:gd name="T69" fmla="*/ 1353 h 1353"/>
                <a:gd name="T70" fmla="*/ 1923 w 1923"/>
                <a:gd name="T71" fmla="*/ 1215 h 1353"/>
                <a:gd name="T72" fmla="*/ 1737 w 1923"/>
                <a:gd name="T73" fmla="*/ 1184 h 1353"/>
                <a:gd name="T74" fmla="*/ 1564 w 1923"/>
                <a:gd name="T75" fmla="*/ 1129 h 1353"/>
                <a:gd name="T76" fmla="*/ 1397 w 1923"/>
                <a:gd name="T77" fmla="*/ 1050 h 1353"/>
                <a:gd name="T78" fmla="*/ 1230 w 1923"/>
                <a:gd name="T79" fmla="*/ 946 h 1353"/>
                <a:gd name="T80" fmla="*/ 1077 w 1923"/>
                <a:gd name="T81" fmla="*/ 829 h 1353"/>
                <a:gd name="T82" fmla="*/ 902 w 1923"/>
                <a:gd name="T83" fmla="*/ 662 h 1353"/>
                <a:gd name="T84" fmla="*/ 800 w 1923"/>
                <a:gd name="T85" fmla="*/ 543 h 1353"/>
                <a:gd name="T86" fmla="*/ 871 w 1923"/>
                <a:gd name="T87" fmla="*/ 324 h 1353"/>
                <a:gd name="T88" fmla="*/ 169 w 1923"/>
                <a:gd name="T89" fmla="*/ 40 h 135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23"/>
                <a:gd name="T136" fmla="*/ 0 h 1353"/>
                <a:gd name="T137" fmla="*/ 1923 w 1923"/>
                <a:gd name="T138" fmla="*/ 1353 h 135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23" h="1353">
                  <a:moveTo>
                    <a:pt x="171" y="40"/>
                  </a:moveTo>
                  <a:lnTo>
                    <a:pt x="829" y="336"/>
                  </a:lnTo>
                  <a:lnTo>
                    <a:pt x="681" y="432"/>
                  </a:lnTo>
                  <a:lnTo>
                    <a:pt x="718" y="486"/>
                  </a:lnTo>
                  <a:lnTo>
                    <a:pt x="756" y="537"/>
                  </a:lnTo>
                  <a:lnTo>
                    <a:pt x="800" y="591"/>
                  </a:lnTo>
                  <a:lnTo>
                    <a:pt x="852" y="647"/>
                  </a:lnTo>
                  <a:lnTo>
                    <a:pt x="902" y="703"/>
                  </a:lnTo>
                  <a:lnTo>
                    <a:pt x="958" y="758"/>
                  </a:lnTo>
                  <a:lnTo>
                    <a:pt x="1013" y="810"/>
                  </a:lnTo>
                  <a:lnTo>
                    <a:pt x="1077" y="864"/>
                  </a:lnTo>
                  <a:lnTo>
                    <a:pt x="1144" y="919"/>
                  </a:lnTo>
                  <a:lnTo>
                    <a:pt x="1207" y="962"/>
                  </a:lnTo>
                  <a:lnTo>
                    <a:pt x="1271" y="1006"/>
                  </a:lnTo>
                  <a:lnTo>
                    <a:pt x="1338" y="1046"/>
                  </a:lnTo>
                  <a:lnTo>
                    <a:pt x="1401" y="1081"/>
                  </a:lnTo>
                  <a:lnTo>
                    <a:pt x="1472" y="1117"/>
                  </a:lnTo>
                  <a:lnTo>
                    <a:pt x="1547" y="1148"/>
                  </a:lnTo>
                  <a:lnTo>
                    <a:pt x="1607" y="1173"/>
                  </a:lnTo>
                  <a:lnTo>
                    <a:pt x="1680" y="1196"/>
                  </a:lnTo>
                  <a:lnTo>
                    <a:pt x="1737" y="1211"/>
                  </a:lnTo>
                  <a:lnTo>
                    <a:pt x="1785" y="1223"/>
                  </a:lnTo>
                  <a:lnTo>
                    <a:pt x="1845" y="1230"/>
                  </a:lnTo>
                  <a:lnTo>
                    <a:pt x="1797" y="1234"/>
                  </a:lnTo>
                  <a:lnTo>
                    <a:pt x="1745" y="1240"/>
                  </a:lnTo>
                  <a:lnTo>
                    <a:pt x="1683" y="1240"/>
                  </a:lnTo>
                  <a:lnTo>
                    <a:pt x="1616" y="1234"/>
                  </a:lnTo>
                  <a:lnTo>
                    <a:pt x="1539" y="1230"/>
                  </a:lnTo>
                  <a:lnTo>
                    <a:pt x="1465" y="1223"/>
                  </a:lnTo>
                  <a:lnTo>
                    <a:pt x="1394" y="1215"/>
                  </a:lnTo>
                  <a:lnTo>
                    <a:pt x="1326" y="1207"/>
                  </a:lnTo>
                  <a:lnTo>
                    <a:pt x="1255" y="1196"/>
                  </a:lnTo>
                  <a:lnTo>
                    <a:pt x="1188" y="1184"/>
                  </a:lnTo>
                  <a:lnTo>
                    <a:pt x="1108" y="1173"/>
                  </a:lnTo>
                  <a:lnTo>
                    <a:pt x="1058" y="1159"/>
                  </a:lnTo>
                  <a:lnTo>
                    <a:pt x="981" y="1144"/>
                  </a:lnTo>
                  <a:lnTo>
                    <a:pt x="910" y="1125"/>
                  </a:lnTo>
                  <a:lnTo>
                    <a:pt x="843" y="1106"/>
                  </a:lnTo>
                  <a:lnTo>
                    <a:pt x="772" y="1081"/>
                  </a:lnTo>
                  <a:lnTo>
                    <a:pt x="712" y="1058"/>
                  </a:lnTo>
                  <a:lnTo>
                    <a:pt x="653" y="1033"/>
                  </a:lnTo>
                  <a:lnTo>
                    <a:pt x="593" y="1002"/>
                  </a:lnTo>
                  <a:lnTo>
                    <a:pt x="534" y="967"/>
                  </a:lnTo>
                  <a:lnTo>
                    <a:pt x="470" y="923"/>
                  </a:lnTo>
                  <a:lnTo>
                    <a:pt x="407" y="868"/>
                  </a:lnTo>
                  <a:lnTo>
                    <a:pt x="351" y="814"/>
                  </a:lnTo>
                  <a:lnTo>
                    <a:pt x="299" y="749"/>
                  </a:lnTo>
                  <a:lnTo>
                    <a:pt x="257" y="683"/>
                  </a:lnTo>
                  <a:lnTo>
                    <a:pt x="113" y="770"/>
                  </a:lnTo>
                  <a:lnTo>
                    <a:pt x="169" y="40"/>
                  </a:lnTo>
                  <a:lnTo>
                    <a:pt x="153" y="0"/>
                  </a:lnTo>
                  <a:lnTo>
                    <a:pt x="79" y="223"/>
                  </a:lnTo>
                  <a:lnTo>
                    <a:pt x="0" y="1006"/>
                  </a:lnTo>
                  <a:lnTo>
                    <a:pt x="146" y="927"/>
                  </a:lnTo>
                  <a:lnTo>
                    <a:pt x="198" y="979"/>
                  </a:lnTo>
                  <a:lnTo>
                    <a:pt x="253" y="1025"/>
                  </a:lnTo>
                  <a:lnTo>
                    <a:pt x="317" y="1077"/>
                  </a:lnTo>
                  <a:lnTo>
                    <a:pt x="393" y="1129"/>
                  </a:lnTo>
                  <a:lnTo>
                    <a:pt x="459" y="1167"/>
                  </a:lnTo>
                  <a:lnTo>
                    <a:pt x="537" y="1204"/>
                  </a:lnTo>
                  <a:lnTo>
                    <a:pt x="626" y="1234"/>
                  </a:lnTo>
                  <a:lnTo>
                    <a:pt x="708" y="1259"/>
                  </a:lnTo>
                  <a:lnTo>
                    <a:pt x="791" y="1278"/>
                  </a:lnTo>
                  <a:lnTo>
                    <a:pt x="879" y="1294"/>
                  </a:lnTo>
                  <a:lnTo>
                    <a:pt x="973" y="1311"/>
                  </a:lnTo>
                  <a:lnTo>
                    <a:pt x="1073" y="1323"/>
                  </a:lnTo>
                  <a:lnTo>
                    <a:pt x="1179" y="1332"/>
                  </a:lnTo>
                  <a:lnTo>
                    <a:pt x="1286" y="1342"/>
                  </a:lnTo>
                  <a:lnTo>
                    <a:pt x="1394" y="1349"/>
                  </a:lnTo>
                  <a:lnTo>
                    <a:pt x="1499" y="1353"/>
                  </a:lnTo>
                  <a:lnTo>
                    <a:pt x="1662" y="1353"/>
                  </a:lnTo>
                  <a:lnTo>
                    <a:pt x="1923" y="1215"/>
                  </a:lnTo>
                  <a:lnTo>
                    <a:pt x="1833" y="1204"/>
                  </a:lnTo>
                  <a:lnTo>
                    <a:pt x="1737" y="1184"/>
                  </a:lnTo>
                  <a:lnTo>
                    <a:pt x="1655" y="1159"/>
                  </a:lnTo>
                  <a:lnTo>
                    <a:pt x="1564" y="1129"/>
                  </a:lnTo>
                  <a:lnTo>
                    <a:pt x="1476" y="1088"/>
                  </a:lnTo>
                  <a:lnTo>
                    <a:pt x="1397" y="1050"/>
                  </a:lnTo>
                  <a:lnTo>
                    <a:pt x="1311" y="998"/>
                  </a:lnTo>
                  <a:lnTo>
                    <a:pt x="1230" y="946"/>
                  </a:lnTo>
                  <a:lnTo>
                    <a:pt x="1155" y="891"/>
                  </a:lnTo>
                  <a:lnTo>
                    <a:pt x="1077" y="829"/>
                  </a:lnTo>
                  <a:lnTo>
                    <a:pt x="1017" y="777"/>
                  </a:lnTo>
                  <a:lnTo>
                    <a:pt x="902" y="662"/>
                  </a:lnTo>
                  <a:lnTo>
                    <a:pt x="848" y="605"/>
                  </a:lnTo>
                  <a:lnTo>
                    <a:pt x="800" y="543"/>
                  </a:lnTo>
                  <a:lnTo>
                    <a:pt x="760" y="489"/>
                  </a:lnTo>
                  <a:lnTo>
                    <a:pt x="871" y="324"/>
                  </a:lnTo>
                  <a:lnTo>
                    <a:pt x="153" y="0"/>
                  </a:lnTo>
                  <a:lnTo>
                    <a:pt x="169" y="40"/>
                  </a:lnTo>
                  <a:lnTo>
                    <a:pt x="171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</p:grpSp>
      <p:grpSp>
        <p:nvGrpSpPr>
          <p:cNvPr id="22537" name="Group 13"/>
          <p:cNvGrpSpPr>
            <a:grpSpLocks/>
          </p:cNvGrpSpPr>
          <p:nvPr/>
        </p:nvGrpSpPr>
        <p:grpSpPr bwMode="auto">
          <a:xfrm rot="10800000" flipV="1">
            <a:off x="7000412" y="4204577"/>
            <a:ext cx="608013" cy="677863"/>
            <a:chOff x="2155" y="1480"/>
            <a:chExt cx="1923" cy="1353"/>
          </a:xfrm>
        </p:grpSpPr>
        <p:sp>
          <p:nvSpPr>
            <p:cNvPr id="22561" name="Freeform 14"/>
            <p:cNvSpPr>
              <a:spLocks/>
            </p:cNvSpPr>
            <p:nvPr/>
          </p:nvSpPr>
          <p:spPr bwMode="auto">
            <a:xfrm>
              <a:off x="2268" y="1520"/>
              <a:ext cx="1732" cy="1200"/>
            </a:xfrm>
            <a:custGeom>
              <a:avLst/>
              <a:gdLst>
                <a:gd name="T0" fmla="*/ 58 w 1732"/>
                <a:gd name="T1" fmla="*/ 0 h 1200"/>
                <a:gd name="T2" fmla="*/ 716 w 1732"/>
                <a:gd name="T3" fmla="*/ 296 h 1200"/>
                <a:gd name="T4" fmla="*/ 568 w 1732"/>
                <a:gd name="T5" fmla="*/ 392 h 1200"/>
                <a:gd name="T6" fmla="*/ 605 w 1732"/>
                <a:gd name="T7" fmla="*/ 446 h 1200"/>
                <a:gd name="T8" fmla="*/ 643 w 1732"/>
                <a:gd name="T9" fmla="*/ 497 h 1200"/>
                <a:gd name="T10" fmla="*/ 687 w 1732"/>
                <a:gd name="T11" fmla="*/ 551 h 1200"/>
                <a:gd name="T12" fmla="*/ 739 w 1732"/>
                <a:gd name="T13" fmla="*/ 607 h 1200"/>
                <a:gd name="T14" fmla="*/ 789 w 1732"/>
                <a:gd name="T15" fmla="*/ 663 h 1200"/>
                <a:gd name="T16" fmla="*/ 845 w 1732"/>
                <a:gd name="T17" fmla="*/ 718 h 1200"/>
                <a:gd name="T18" fmla="*/ 900 w 1732"/>
                <a:gd name="T19" fmla="*/ 770 h 1200"/>
                <a:gd name="T20" fmla="*/ 964 w 1732"/>
                <a:gd name="T21" fmla="*/ 824 h 1200"/>
                <a:gd name="T22" fmla="*/ 1031 w 1732"/>
                <a:gd name="T23" fmla="*/ 879 h 1200"/>
                <a:gd name="T24" fmla="*/ 1094 w 1732"/>
                <a:gd name="T25" fmla="*/ 922 h 1200"/>
                <a:gd name="T26" fmla="*/ 1158 w 1732"/>
                <a:gd name="T27" fmla="*/ 966 h 1200"/>
                <a:gd name="T28" fmla="*/ 1225 w 1732"/>
                <a:gd name="T29" fmla="*/ 1006 h 1200"/>
                <a:gd name="T30" fmla="*/ 1288 w 1732"/>
                <a:gd name="T31" fmla="*/ 1041 h 1200"/>
                <a:gd name="T32" fmla="*/ 1359 w 1732"/>
                <a:gd name="T33" fmla="*/ 1077 h 1200"/>
                <a:gd name="T34" fmla="*/ 1434 w 1732"/>
                <a:gd name="T35" fmla="*/ 1108 h 1200"/>
                <a:gd name="T36" fmla="*/ 1494 w 1732"/>
                <a:gd name="T37" fmla="*/ 1133 h 1200"/>
                <a:gd name="T38" fmla="*/ 1567 w 1732"/>
                <a:gd name="T39" fmla="*/ 1156 h 1200"/>
                <a:gd name="T40" fmla="*/ 1624 w 1732"/>
                <a:gd name="T41" fmla="*/ 1171 h 1200"/>
                <a:gd name="T42" fmla="*/ 1672 w 1732"/>
                <a:gd name="T43" fmla="*/ 1183 h 1200"/>
                <a:gd name="T44" fmla="*/ 1732 w 1732"/>
                <a:gd name="T45" fmla="*/ 1190 h 1200"/>
                <a:gd name="T46" fmla="*/ 1684 w 1732"/>
                <a:gd name="T47" fmla="*/ 1194 h 1200"/>
                <a:gd name="T48" fmla="*/ 1632 w 1732"/>
                <a:gd name="T49" fmla="*/ 1200 h 1200"/>
                <a:gd name="T50" fmla="*/ 1570 w 1732"/>
                <a:gd name="T51" fmla="*/ 1200 h 1200"/>
                <a:gd name="T52" fmla="*/ 1503 w 1732"/>
                <a:gd name="T53" fmla="*/ 1194 h 1200"/>
                <a:gd name="T54" fmla="*/ 1426 w 1732"/>
                <a:gd name="T55" fmla="*/ 1190 h 1200"/>
                <a:gd name="T56" fmla="*/ 1352 w 1732"/>
                <a:gd name="T57" fmla="*/ 1183 h 1200"/>
                <a:gd name="T58" fmla="*/ 1281 w 1732"/>
                <a:gd name="T59" fmla="*/ 1175 h 1200"/>
                <a:gd name="T60" fmla="*/ 1213 w 1732"/>
                <a:gd name="T61" fmla="*/ 1167 h 1200"/>
                <a:gd name="T62" fmla="*/ 1142 w 1732"/>
                <a:gd name="T63" fmla="*/ 1156 h 1200"/>
                <a:gd name="T64" fmla="*/ 1075 w 1732"/>
                <a:gd name="T65" fmla="*/ 1144 h 1200"/>
                <a:gd name="T66" fmla="*/ 995 w 1732"/>
                <a:gd name="T67" fmla="*/ 1133 h 1200"/>
                <a:gd name="T68" fmla="*/ 945 w 1732"/>
                <a:gd name="T69" fmla="*/ 1119 h 1200"/>
                <a:gd name="T70" fmla="*/ 868 w 1732"/>
                <a:gd name="T71" fmla="*/ 1104 h 1200"/>
                <a:gd name="T72" fmla="*/ 797 w 1732"/>
                <a:gd name="T73" fmla="*/ 1085 h 1200"/>
                <a:gd name="T74" fmla="*/ 730 w 1732"/>
                <a:gd name="T75" fmla="*/ 1066 h 1200"/>
                <a:gd name="T76" fmla="*/ 659 w 1732"/>
                <a:gd name="T77" fmla="*/ 1041 h 1200"/>
                <a:gd name="T78" fmla="*/ 599 w 1732"/>
                <a:gd name="T79" fmla="*/ 1018 h 1200"/>
                <a:gd name="T80" fmla="*/ 540 w 1732"/>
                <a:gd name="T81" fmla="*/ 993 h 1200"/>
                <a:gd name="T82" fmla="*/ 480 w 1732"/>
                <a:gd name="T83" fmla="*/ 962 h 1200"/>
                <a:gd name="T84" fmla="*/ 421 w 1732"/>
                <a:gd name="T85" fmla="*/ 927 h 1200"/>
                <a:gd name="T86" fmla="*/ 357 w 1732"/>
                <a:gd name="T87" fmla="*/ 883 h 1200"/>
                <a:gd name="T88" fmla="*/ 294 w 1732"/>
                <a:gd name="T89" fmla="*/ 828 h 1200"/>
                <a:gd name="T90" fmla="*/ 238 w 1732"/>
                <a:gd name="T91" fmla="*/ 774 h 1200"/>
                <a:gd name="T92" fmla="*/ 186 w 1732"/>
                <a:gd name="T93" fmla="*/ 709 h 1200"/>
                <a:gd name="T94" fmla="*/ 144 w 1732"/>
                <a:gd name="T95" fmla="*/ 643 h 1200"/>
                <a:gd name="T96" fmla="*/ 0 w 1732"/>
                <a:gd name="T97" fmla="*/ 730 h 1200"/>
                <a:gd name="T98" fmla="*/ 58 w 1732"/>
                <a:gd name="T99" fmla="*/ 0 h 12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32"/>
                <a:gd name="T151" fmla="*/ 0 h 1200"/>
                <a:gd name="T152" fmla="*/ 1732 w 1732"/>
                <a:gd name="T153" fmla="*/ 1200 h 12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32" h="1200">
                  <a:moveTo>
                    <a:pt x="58" y="0"/>
                  </a:moveTo>
                  <a:lnTo>
                    <a:pt x="716" y="296"/>
                  </a:lnTo>
                  <a:lnTo>
                    <a:pt x="568" y="392"/>
                  </a:lnTo>
                  <a:lnTo>
                    <a:pt x="605" y="446"/>
                  </a:lnTo>
                  <a:lnTo>
                    <a:pt x="643" y="497"/>
                  </a:lnTo>
                  <a:lnTo>
                    <a:pt x="687" y="551"/>
                  </a:lnTo>
                  <a:lnTo>
                    <a:pt x="739" y="607"/>
                  </a:lnTo>
                  <a:lnTo>
                    <a:pt x="789" y="663"/>
                  </a:lnTo>
                  <a:lnTo>
                    <a:pt x="845" y="718"/>
                  </a:lnTo>
                  <a:lnTo>
                    <a:pt x="900" y="770"/>
                  </a:lnTo>
                  <a:lnTo>
                    <a:pt x="964" y="824"/>
                  </a:lnTo>
                  <a:lnTo>
                    <a:pt x="1031" y="879"/>
                  </a:lnTo>
                  <a:lnTo>
                    <a:pt x="1094" y="922"/>
                  </a:lnTo>
                  <a:lnTo>
                    <a:pt x="1158" y="966"/>
                  </a:lnTo>
                  <a:lnTo>
                    <a:pt x="1225" y="1006"/>
                  </a:lnTo>
                  <a:lnTo>
                    <a:pt x="1288" y="1041"/>
                  </a:lnTo>
                  <a:lnTo>
                    <a:pt x="1359" y="1077"/>
                  </a:lnTo>
                  <a:lnTo>
                    <a:pt x="1434" y="1108"/>
                  </a:lnTo>
                  <a:lnTo>
                    <a:pt x="1494" y="1133"/>
                  </a:lnTo>
                  <a:lnTo>
                    <a:pt x="1567" y="1156"/>
                  </a:lnTo>
                  <a:lnTo>
                    <a:pt x="1624" y="1171"/>
                  </a:lnTo>
                  <a:lnTo>
                    <a:pt x="1672" y="1183"/>
                  </a:lnTo>
                  <a:lnTo>
                    <a:pt x="1732" y="1190"/>
                  </a:lnTo>
                  <a:lnTo>
                    <a:pt x="1684" y="1194"/>
                  </a:lnTo>
                  <a:lnTo>
                    <a:pt x="1632" y="1200"/>
                  </a:lnTo>
                  <a:lnTo>
                    <a:pt x="1570" y="1200"/>
                  </a:lnTo>
                  <a:lnTo>
                    <a:pt x="1503" y="1194"/>
                  </a:lnTo>
                  <a:lnTo>
                    <a:pt x="1426" y="1190"/>
                  </a:lnTo>
                  <a:lnTo>
                    <a:pt x="1352" y="1183"/>
                  </a:lnTo>
                  <a:lnTo>
                    <a:pt x="1281" y="1175"/>
                  </a:lnTo>
                  <a:lnTo>
                    <a:pt x="1213" y="1167"/>
                  </a:lnTo>
                  <a:lnTo>
                    <a:pt x="1142" y="1156"/>
                  </a:lnTo>
                  <a:lnTo>
                    <a:pt x="1075" y="1144"/>
                  </a:lnTo>
                  <a:lnTo>
                    <a:pt x="995" y="1133"/>
                  </a:lnTo>
                  <a:lnTo>
                    <a:pt x="945" y="1119"/>
                  </a:lnTo>
                  <a:lnTo>
                    <a:pt x="868" y="1104"/>
                  </a:lnTo>
                  <a:lnTo>
                    <a:pt x="797" y="1085"/>
                  </a:lnTo>
                  <a:lnTo>
                    <a:pt x="730" y="1066"/>
                  </a:lnTo>
                  <a:lnTo>
                    <a:pt x="659" y="1041"/>
                  </a:lnTo>
                  <a:lnTo>
                    <a:pt x="599" y="1018"/>
                  </a:lnTo>
                  <a:lnTo>
                    <a:pt x="540" y="993"/>
                  </a:lnTo>
                  <a:lnTo>
                    <a:pt x="480" y="962"/>
                  </a:lnTo>
                  <a:lnTo>
                    <a:pt x="421" y="927"/>
                  </a:lnTo>
                  <a:lnTo>
                    <a:pt x="357" y="883"/>
                  </a:lnTo>
                  <a:lnTo>
                    <a:pt x="294" y="828"/>
                  </a:lnTo>
                  <a:lnTo>
                    <a:pt x="238" y="774"/>
                  </a:lnTo>
                  <a:lnTo>
                    <a:pt x="186" y="709"/>
                  </a:lnTo>
                  <a:lnTo>
                    <a:pt x="144" y="643"/>
                  </a:lnTo>
                  <a:lnTo>
                    <a:pt x="0" y="7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8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  <p:sp>
          <p:nvSpPr>
            <p:cNvPr id="22562" name="Freeform 15"/>
            <p:cNvSpPr>
              <a:spLocks/>
            </p:cNvSpPr>
            <p:nvPr/>
          </p:nvSpPr>
          <p:spPr bwMode="auto">
            <a:xfrm>
              <a:off x="2155" y="1480"/>
              <a:ext cx="1923" cy="1353"/>
            </a:xfrm>
            <a:custGeom>
              <a:avLst/>
              <a:gdLst>
                <a:gd name="T0" fmla="*/ 829 w 1923"/>
                <a:gd name="T1" fmla="*/ 336 h 1353"/>
                <a:gd name="T2" fmla="*/ 718 w 1923"/>
                <a:gd name="T3" fmla="*/ 486 h 1353"/>
                <a:gd name="T4" fmla="*/ 800 w 1923"/>
                <a:gd name="T5" fmla="*/ 591 h 1353"/>
                <a:gd name="T6" fmla="*/ 902 w 1923"/>
                <a:gd name="T7" fmla="*/ 703 h 1353"/>
                <a:gd name="T8" fmla="*/ 1013 w 1923"/>
                <a:gd name="T9" fmla="*/ 810 h 1353"/>
                <a:gd name="T10" fmla="*/ 1144 w 1923"/>
                <a:gd name="T11" fmla="*/ 919 h 1353"/>
                <a:gd name="T12" fmla="*/ 1271 w 1923"/>
                <a:gd name="T13" fmla="*/ 1006 h 1353"/>
                <a:gd name="T14" fmla="*/ 1401 w 1923"/>
                <a:gd name="T15" fmla="*/ 1081 h 1353"/>
                <a:gd name="T16" fmla="*/ 1547 w 1923"/>
                <a:gd name="T17" fmla="*/ 1148 h 1353"/>
                <a:gd name="T18" fmla="*/ 1680 w 1923"/>
                <a:gd name="T19" fmla="*/ 1196 h 1353"/>
                <a:gd name="T20" fmla="*/ 1785 w 1923"/>
                <a:gd name="T21" fmla="*/ 1223 h 1353"/>
                <a:gd name="T22" fmla="*/ 1797 w 1923"/>
                <a:gd name="T23" fmla="*/ 1234 h 1353"/>
                <a:gd name="T24" fmla="*/ 1683 w 1923"/>
                <a:gd name="T25" fmla="*/ 1240 h 1353"/>
                <a:gd name="T26" fmla="*/ 1539 w 1923"/>
                <a:gd name="T27" fmla="*/ 1230 h 1353"/>
                <a:gd name="T28" fmla="*/ 1394 w 1923"/>
                <a:gd name="T29" fmla="*/ 1215 h 1353"/>
                <a:gd name="T30" fmla="*/ 1255 w 1923"/>
                <a:gd name="T31" fmla="*/ 1196 h 1353"/>
                <a:gd name="T32" fmla="*/ 1108 w 1923"/>
                <a:gd name="T33" fmla="*/ 1173 h 1353"/>
                <a:gd name="T34" fmla="*/ 981 w 1923"/>
                <a:gd name="T35" fmla="*/ 1144 h 1353"/>
                <a:gd name="T36" fmla="*/ 843 w 1923"/>
                <a:gd name="T37" fmla="*/ 1106 h 1353"/>
                <a:gd name="T38" fmla="*/ 712 w 1923"/>
                <a:gd name="T39" fmla="*/ 1058 h 1353"/>
                <a:gd name="T40" fmla="*/ 593 w 1923"/>
                <a:gd name="T41" fmla="*/ 1002 h 1353"/>
                <a:gd name="T42" fmla="*/ 470 w 1923"/>
                <a:gd name="T43" fmla="*/ 923 h 1353"/>
                <a:gd name="T44" fmla="*/ 351 w 1923"/>
                <a:gd name="T45" fmla="*/ 814 h 1353"/>
                <a:gd name="T46" fmla="*/ 257 w 1923"/>
                <a:gd name="T47" fmla="*/ 683 h 1353"/>
                <a:gd name="T48" fmla="*/ 169 w 1923"/>
                <a:gd name="T49" fmla="*/ 40 h 1353"/>
                <a:gd name="T50" fmla="*/ 79 w 1923"/>
                <a:gd name="T51" fmla="*/ 223 h 1353"/>
                <a:gd name="T52" fmla="*/ 146 w 1923"/>
                <a:gd name="T53" fmla="*/ 927 h 1353"/>
                <a:gd name="T54" fmla="*/ 253 w 1923"/>
                <a:gd name="T55" fmla="*/ 1025 h 1353"/>
                <a:gd name="T56" fmla="*/ 393 w 1923"/>
                <a:gd name="T57" fmla="*/ 1129 h 1353"/>
                <a:gd name="T58" fmla="*/ 537 w 1923"/>
                <a:gd name="T59" fmla="*/ 1204 h 1353"/>
                <a:gd name="T60" fmla="*/ 708 w 1923"/>
                <a:gd name="T61" fmla="*/ 1259 h 1353"/>
                <a:gd name="T62" fmla="*/ 879 w 1923"/>
                <a:gd name="T63" fmla="*/ 1294 h 1353"/>
                <a:gd name="T64" fmla="*/ 1073 w 1923"/>
                <a:gd name="T65" fmla="*/ 1323 h 1353"/>
                <a:gd name="T66" fmla="*/ 1286 w 1923"/>
                <a:gd name="T67" fmla="*/ 1342 h 1353"/>
                <a:gd name="T68" fmla="*/ 1499 w 1923"/>
                <a:gd name="T69" fmla="*/ 1353 h 1353"/>
                <a:gd name="T70" fmla="*/ 1923 w 1923"/>
                <a:gd name="T71" fmla="*/ 1215 h 1353"/>
                <a:gd name="T72" fmla="*/ 1737 w 1923"/>
                <a:gd name="T73" fmla="*/ 1184 h 1353"/>
                <a:gd name="T74" fmla="*/ 1564 w 1923"/>
                <a:gd name="T75" fmla="*/ 1129 h 1353"/>
                <a:gd name="T76" fmla="*/ 1397 w 1923"/>
                <a:gd name="T77" fmla="*/ 1050 h 1353"/>
                <a:gd name="T78" fmla="*/ 1230 w 1923"/>
                <a:gd name="T79" fmla="*/ 946 h 1353"/>
                <a:gd name="T80" fmla="*/ 1077 w 1923"/>
                <a:gd name="T81" fmla="*/ 829 h 1353"/>
                <a:gd name="T82" fmla="*/ 902 w 1923"/>
                <a:gd name="T83" fmla="*/ 662 h 1353"/>
                <a:gd name="T84" fmla="*/ 800 w 1923"/>
                <a:gd name="T85" fmla="*/ 543 h 1353"/>
                <a:gd name="T86" fmla="*/ 871 w 1923"/>
                <a:gd name="T87" fmla="*/ 324 h 1353"/>
                <a:gd name="T88" fmla="*/ 169 w 1923"/>
                <a:gd name="T89" fmla="*/ 40 h 135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23"/>
                <a:gd name="T136" fmla="*/ 0 h 1353"/>
                <a:gd name="T137" fmla="*/ 1923 w 1923"/>
                <a:gd name="T138" fmla="*/ 1353 h 135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23" h="1353">
                  <a:moveTo>
                    <a:pt x="171" y="40"/>
                  </a:moveTo>
                  <a:lnTo>
                    <a:pt x="829" y="336"/>
                  </a:lnTo>
                  <a:lnTo>
                    <a:pt x="681" y="432"/>
                  </a:lnTo>
                  <a:lnTo>
                    <a:pt x="718" y="486"/>
                  </a:lnTo>
                  <a:lnTo>
                    <a:pt x="756" y="537"/>
                  </a:lnTo>
                  <a:lnTo>
                    <a:pt x="800" y="591"/>
                  </a:lnTo>
                  <a:lnTo>
                    <a:pt x="852" y="647"/>
                  </a:lnTo>
                  <a:lnTo>
                    <a:pt x="902" y="703"/>
                  </a:lnTo>
                  <a:lnTo>
                    <a:pt x="958" y="758"/>
                  </a:lnTo>
                  <a:lnTo>
                    <a:pt x="1013" y="810"/>
                  </a:lnTo>
                  <a:lnTo>
                    <a:pt x="1077" y="864"/>
                  </a:lnTo>
                  <a:lnTo>
                    <a:pt x="1144" y="919"/>
                  </a:lnTo>
                  <a:lnTo>
                    <a:pt x="1207" y="962"/>
                  </a:lnTo>
                  <a:lnTo>
                    <a:pt x="1271" y="1006"/>
                  </a:lnTo>
                  <a:lnTo>
                    <a:pt x="1338" y="1046"/>
                  </a:lnTo>
                  <a:lnTo>
                    <a:pt x="1401" y="1081"/>
                  </a:lnTo>
                  <a:lnTo>
                    <a:pt x="1472" y="1117"/>
                  </a:lnTo>
                  <a:lnTo>
                    <a:pt x="1547" y="1148"/>
                  </a:lnTo>
                  <a:lnTo>
                    <a:pt x="1607" y="1173"/>
                  </a:lnTo>
                  <a:lnTo>
                    <a:pt x="1680" y="1196"/>
                  </a:lnTo>
                  <a:lnTo>
                    <a:pt x="1737" y="1211"/>
                  </a:lnTo>
                  <a:lnTo>
                    <a:pt x="1785" y="1223"/>
                  </a:lnTo>
                  <a:lnTo>
                    <a:pt x="1845" y="1230"/>
                  </a:lnTo>
                  <a:lnTo>
                    <a:pt x="1797" y="1234"/>
                  </a:lnTo>
                  <a:lnTo>
                    <a:pt x="1745" y="1240"/>
                  </a:lnTo>
                  <a:lnTo>
                    <a:pt x="1683" y="1240"/>
                  </a:lnTo>
                  <a:lnTo>
                    <a:pt x="1616" y="1234"/>
                  </a:lnTo>
                  <a:lnTo>
                    <a:pt x="1539" y="1230"/>
                  </a:lnTo>
                  <a:lnTo>
                    <a:pt x="1465" y="1223"/>
                  </a:lnTo>
                  <a:lnTo>
                    <a:pt x="1394" y="1215"/>
                  </a:lnTo>
                  <a:lnTo>
                    <a:pt x="1326" y="1207"/>
                  </a:lnTo>
                  <a:lnTo>
                    <a:pt x="1255" y="1196"/>
                  </a:lnTo>
                  <a:lnTo>
                    <a:pt x="1188" y="1184"/>
                  </a:lnTo>
                  <a:lnTo>
                    <a:pt x="1108" y="1173"/>
                  </a:lnTo>
                  <a:lnTo>
                    <a:pt x="1058" y="1159"/>
                  </a:lnTo>
                  <a:lnTo>
                    <a:pt x="981" y="1144"/>
                  </a:lnTo>
                  <a:lnTo>
                    <a:pt x="910" y="1125"/>
                  </a:lnTo>
                  <a:lnTo>
                    <a:pt x="843" y="1106"/>
                  </a:lnTo>
                  <a:lnTo>
                    <a:pt x="772" y="1081"/>
                  </a:lnTo>
                  <a:lnTo>
                    <a:pt x="712" y="1058"/>
                  </a:lnTo>
                  <a:lnTo>
                    <a:pt x="653" y="1033"/>
                  </a:lnTo>
                  <a:lnTo>
                    <a:pt x="593" y="1002"/>
                  </a:lnTo>
                  <a:lnTo>
                    <a:pt x="534" y="967"/>
                  </a:lnTo>
                  <a:lnTo>
                    <a:pt x="470" y="923"/>
                  </a:lnTo>
                  <a:lnTo>
                    <a:pt x="407" y="868"/>
                  </a:lnTo>
                  <a:lnTo>
                    <a:pt x="351" y="814"/>
                  </a:lnTo>
                  <a:lnTo>
                    <a:pt x="299" y="749"/>
                  </a:lnTo>
                  <a:lnTo>
                    <a:pt x="257" y="683"/>
                  </a:lnTo>
                  <a:lnTo>
                    <a:pt x="113" y="770"/>
                  </a:lnTo>
                  <a:lnTo>
                    <a:pt x="169" y="40"/>
                  </a:lnTo>
                  <a:lnTo>
                    <a:pt x="153" y="0"/>
                  </a:lnTo>
                  <a:lnTo>
                    <a:pt x="79" y="223"/>
                  </a:lnTo>
                  <a:lnTo>
                    <a:pt x="0" y="1006"/>
                  </a:lnTo>
                  <a:lnTo>
                    <a:pt x="146" y="927"/>
                  </a:lnTo>
                  <a:lnTo>
                    <a:pt x="198" y="979"/>
                  </a:lnTo>
                  <a:lnTo>
                    <a:pt x="253" y="1025"/>
                  </a:lnTo>
                  <a:lnTo>
                    <a:pt x="317" y="1077"/>
                  </a:lnTo>
                  <a:lnTo>
                    <a:pt x="393" y="1129"/>
                  </a:lnTo>
                  <a:lnTo>
                    <a:pt x="459" y="1167"/>
                  </a:lnTo>
                  <a:lnTo>
                    <a:pt x="537" y="1204"/>
                  </a:lnTo>
                  <a:lnTo>
                    <a:pt x="626" y="1234"/>
                  </a:lnTo>
                  <a:lnTo>
                    <a:pt x="708" y="1259"/>
                  </a:lnTo>
                  <a:lnTo>
                    <a:pt x="791" y="1278"/>
                  </a:lnTo>
                  <a:lnTo>
                    <a:pt x="879" y="1294"/>
                  </a:lnTo>
                  <a:lnTo>
                    <a:pt x="973" y="1311"/>
                  </a:lnTo>
                  <a:lnTo>
                    <a:pt x="1073" y="1323"/>
                  </a:lnTo>
                  <a:lnTo>
                    <a:pt x="1179" y="1332"/>
                  </a:lnTo>
                  <a:lnTo>
                    <a:pt x="1286" y="1342"/>
                  </a:lnTo>
                  <a:lnTo>
                    <a:pt x="1394" y="1349"/>
                  </a:lnTo>
                  <a:lnTo>
                    <a:pt x="1499" y="1353"/>
                  </a:lnTo>
                  <a:lnTo>
                    <a:pt x="1662" y="1353"/>
                  </a:lnTo>
                  <a:lnTo>
                    <a:pt x="1923" y="1215"/>
                  </a:lnTo>
                  <a:lnTo>
                    <a:pt x="1833" y="1204"/>
                  </a:lnTo>
                  <a:lnTo>
                    <a:pt x="1737" y="1184"/>
                  </a:lnTo>
                  <a:lnTo>
                    <a:pt x="1655" y="1159"/>
                  </a:lnTo>
                  <a:lnTo>
                    <a:pt x="1564" y="1129"/>
                  </a:lnTo>
                  <a:lnTo>
                    <a:pt x="1476" y="1088"/>
                  </a:lnTo>
                  <a:lnTo>
                    <a:pt x="1397" y="1050"/>
                  </a:lnTo>
                  <a:lnTo>
                    <a:pt x="1311" y="998"/>
                  </a:lnTo>
                  <a:lnTo>
                    <a:pt x="1230" y="946"/>
                  </a:lnTo>
                  <a:lnTo>
                    <a:pt x="1155" y="891"/>
                  </a:lnTo>
                  <a:lnTo>
                    <a:pt x="1077" y="829"/>
                  </a:lnTo>
                  <a:lnTo>
                    <a:pt x="1017" y="777"/>
                  </a:lnTo>
                  <a:lnTo>
                    <a:pt x="902" y="662"/>
                  </a:lnTo>
                  <a:lnTo>
                    <a:pt x="848" y="605"/>
                  </a:lnTo>
                  <a:lnTo>
                    <a:pt x="800" y="543"/>
                  </a:lnTo>
                  <a:lnTo>
                    <a:pt x="760" y="489"/>
                  </a:lnTo>
                  <a:lnTo>
                    <a:pt x="871" y="324"/>
                  </a:lnTo>
                  <a:lnTo>
                    <a:pt x="153" y="0"/>
                  </a:lnTo>
                  <a:lnTo>
                    <a:pt x="169" y="40"/>
                  </a:lnTo>
                  <a:lnTo>
                    <a:pt x="171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2204692" y="2812256"/>
            <a:ext cx="1369153" cy="3370263"/>
            <a:chOff x="680691" y="2812255"/>
            <a:chExt cx="1369153" cy="3370263"/>
          </a:xfrm>
        </p:grpSpPr>
        <p:sp>
          <p:nvSpPr>
            <p:cNvPr id="2201603" name="Rectangle 3"/>
            <p:cNvSpPr>
              <a:spLocks noChangeArrowheads="1"/>
            </p:cNvSpPr>
            <p:nvPr/>
          </p:nvSpPr>
          <p:spPr bwMode="auto">
            <a:xfrm>
              <a:off x="761272" y="2812255"/>
              <a:ext cx="1193800" cy="3370263"/>
            </a:xfrm>
            <a:prstGeom prst="rect">
              <a:avLst/>
            </a:prstGeom>
            <a:solidFill>
              <a:srgbClr val="007635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 sz="2400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751515" y="3174999"/>
              <a:ext cx="118903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s-MX" dirty="0">
                  <a:solidFill>
                    <a:srgbClr val="FFFF00"/>
                  </a:solidFill>
                  <a:latin typeface="Arial Narrow" pitchFamily="34" charset="0"/>
                </a:rPr>
                <a:t>Clientes y otras partes interesadas relevantes</a:t>
              </a:r>
              <a:endParaRPr lang="it-IT" dirty="0">
                <a:solidFill>
                  <a:srgbClr val="FFFF00"/>
                </a:solidFill>
                <a:latin typeface="Arial Narrow" pitchFamily="34" charset="0"/>
              </a:endParaRPr>
            </a:p>
          </p:txBody>
        </p:sp>
        <p:sp>
          <p:nvSpPr>
            <p:cNvPr id="22538" name="Text Box 16"/>
            <p:cNvSpPr txBox="1">
              <a:spLocks noChangeArrowheads="1"/>
            </p:cNvSpPr>
            <p:nvPr/>
          </p:nvSpPr>
          <p:spPr bwMode="auto">
            <a:xfrm>
              <a:off x="680691" y="5507038"/>
              <a:ext cx="1369153" cy="338554"/>
            </a:xfrm>
            <a:prstGeom prst="rect">
              <a:avLst/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it-IT" sz="1600" b="1" dirty="0">
                  <a:solidFill>
                    <a:srgbClr val="FFFF00"/>
                  </a:solidFill>
                  <a:latin typeface="Arial Narrow" pitchFamily="34" charset="0"/>
                </a:rPr>
                <a:t>Rquerimientos</a:t>
              </a:r>
            </a:p>
          </p:txBody>
        </p:sp>
      </p:grpSp>
      <p:sp>
        <p:nvSpPr>
          <p:cNvPr id="2201622" name="Text Box 22"/>
          <p:cNvSpPr txBox="1">
            <a:spLocks noChangeArrowheads="1"/>
          </p:cNvSpPr>
          <p:nvPr/>
        </p:nvSpPr>
        <p:spPr bwMode="auto">
          <a:xfrm>
            <a:off x="4443453" y="1250791"/>
            <a:ext cx="3638661" cy="457200"/>
          </a:xfrm>
          <a:prstGeom prst="rect">
            <a:avLst/>
          </a:prstGeom>
          <a:gradFill rotWithShape="0">
            <a:gsLst>
              <a:gs pos="100000">
                <a:srgbClr val="000000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square">
            <a:spAutoFit/>
            <a:flatTx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400" dirty="0">
                <a:solidFill>
                  <a:schemeClr val="bg1"/>
                </a:solidFill>
                <a:latin typeface="Arial Narrow" pitchFamily="34" charset="0"/>
              </a:rPr>
              <a:t>10 Mejora Continua del SGC</a:t>
            </a:r>
          </a:p>
        </p:txBody>
      </p:sp>
      <p:grpSp>
        <p:nvGrpSpPr>
          <p:cNvPr id="22545" name="Group 23"/>
          <p:cNvGrpSpPr>
            <a:grpSpLocks/>
          </p:cNvGrpSpPr>
          <p:nvPr/>
        </p:nvGrpSpPr>
        <p:grpSpPr bwMode="auto">
          <a:xfrm rot="20777016">
            <a:off x="7374520" y="1630668"/>
            <a:ext cx="1218738" cy="1222588"/>
            <a:chOff x="2155" y="1480"/>
            <a:chExt cx="1923" cy="1353"/>
          </a:xfrm>
        </p:grpSpPr>
        <p:sp>
          <p:nvSpPr>
            <p:cNvPr id="22559" name="Freeform 24"/>
            <p:cNvSpPr>
              <a:spLocks/>
            </p:cNvSpPr>
            <p:nvPr/>
          </p:nvSpPr>
          <p:spPr bwMode="auto">
            <a:xfrm>
              <a:off x="2234" y="1520"/>
              <a:ext cx="1731" cy="1200"/>
            </a:xfrm>
            <a:custGeom>
              <a:avLst/>
              <a:gdLst>
                <a:gd name="T0" fmla="*/ 1673 w 1731"/>
                <a:gd name="T1" fmla="*/ 0 h 1200"/>
                <a:gd name="T2" fmla="*/ 1017 w 1731"/>
                <a:gd name="T3" fmla="*/ 296 h 1200"/>
                <a:gd name="T4" fmla="*/ 1163 w 1731"/>
                <a:gd name="T5" fmla="*/ 392 h 1200"/>
                <a:gd name="T6" fmla="*/ 1128 w 1731"/>
                <a:gd name="T7" fmla="*/ 446 h 1200"/>
                <a:gd name="T8" fmla="*/ 1088 w 1731"/>
                <a:gd name="T9" fmla="*/ 497 h 1200"/>
                <a:gd name="T10" fmla="*/ 1046 w 1731"/>
                <a:gd name="T11" fmla="*/ 551 h 1200"/>
                <a:gd name="T12" fmla="*/ 994 w 1731"/>
                <a:gd name="T13" fmla="*/ 607 h 1200"/>
                <a:gd name="T14" fmla="*/ 942 w 1731"/>
                <a:gd name="T15" fmla="*/ 663 h 1200"/>
                <a:gd name="T16" fmla="*/ 886 w 1731"/>
                <a:gd name="T17" fmla="*/ 718 h 1200"/>
                <a:gd name="T18" fmla="*/ 831 w 1731"/>
                <a:gd name="T19" fmla="*/ 770 h 1200"/>
                <a:gd name="T20" fmla="*/ 767 w 1731"/>
                <a:gd name="T21" fmla="*/ 824 h 1200"/>
                <a:gd name="T22" fmla="*/ 702 w 1731"/>
                <a:gd name="T23" fmla="*/ 879 h 1200"/>
                <a:gd name="T24" fmla="*/ 639 w 1731"/>
                <a:gd name="T25" fmla="*/ 922 h 1200"/>
                <a:gd name="T26" fmla="*/ 574 w 1731"/>
                <a:gd name="T27" fmla="*/ 966 h 1200"/>
                <a:gd name="T28" fmla="*/ 506 w 1731"/>
                <a:gd name="T29" fmla="*/ 1006 h 1200"/>
                <a:gd name="T30" fmla="*/ 443 w 1731"/>
                <a:gd name="T31" fmla="*/ 1041 h 1200"/>
                <a:gd name="T32" fmla="*/ 372 w 1731"/>
                <a:gd name="T33" fmla="*/ 1077 h 1200"/>
                <a:gd name="T34" fmla="*/ 297 w 1731"/>
                <a:gd name="T35" fmla="*/ 1108 h 1200"/>
                <a:gd name="T36" fmla="*/ 238 w 1731"/>
                <a:gd name="T37" fmla="*/ 1133 h 1200"/>
                <a:gd name="T38" fmla="*/ 167 w 1731"/>
                <a:gd name="T39" fmla="*/ 1156 h 1200"/>
                <a:gd name="T40" fmla="*/ 107 w 1731"/>
                <a:gd name="T41" fmla="*/ 1171 h 1200"/>
                <a:gd name="T42" fmla="*/ 61 w 1731"/>
                <a:gd name="T43" fmla="*/ 1183 h 1200"/>
                <a:gd name="T44" fmla="*/ 0 w 1731"/>
                <a:gd name="T45" fmla="*/ 1190 h 1200"/>
                <a:gd name="T46" fmla="*/ 48 w 1731"/>
                <a:gd name="T47" fmla="*/ 1194 h 1200"/>
                <a:gd name="T48" fmla="*/ 99 w 1731"/>
                <a:gd name="T49" fmla="*/ 1200 h 1200"/>
                <a:gd name="T50" fmla="*/ 163 w 1731"/>
                <a:gd name="T51" fmla="*/ 1200 h 1200"/>
                <a:gd name="T52" fmla="*/ 230 w 1731"/>
                <a:gd name="T53" fmla="*/ 1194 h 1200"/>
                <a:gd name="T54" fmla="*/ 305 w 1731"/>
                <a:gd name="T55" fmla="*/ 1190 h 1200"/>
                <a:gd name="T56" fmla="*/ 380 w 1731"/>
                <a:gd name="T57" fmla="*/ 1183 h 1200"/>
                <a:gd name="T58" fmla="*/ 453 w 1731"/>
                <a:gd name="T59" fmla="*/ 1175 h 1200"/>
                <a:gd name="T60" fmla="*/ 520 w 1731"/>
                <a:gd name="T61" fmla="*/ 1167 h 1200"/>
                <a:gd name="T62" fmla="*/ 589 w 1731"/>
                <a:gd name="T63" fmla="*/ 1156 h 1200"/>
                <a:gd name="T64" fmla="*/ 658 w 1731"/>
                <a:gd name="T65" fmla="*/ 1144 h 1200"/>
                <a:gd name="T66" fmla="*/ 737 w 1731"/>
                <a:gd name="T67" fmla="*/ 1133 h 1200"/>
                <a:gd name="T68" fmla="*/ 789 w 1731"/>
                <a:gd name="T69" fmla="*/ 1119 h 1200"/>
                <a:gd name="T70" fmla="*/ 863 w 1731"/>
                <a:gd name="T71" fmla="*/ 1104 h 1200"/>
                <a:gd name="T72" fmla="*/ 933 w 1731"/>
                <a:gd name="T73" fmla="*/ 1085 h 1200"/>
                <a:gd name="T74" fmla="*/ 1002 w 1731"/>
                <a:gd name="T75" fmla="*/ 1066 h 1200"/>
                <a:gd name="T76" fmla="*/ 1073 w 1731"/>
                <a:gd name="T77" fmla="*/ 1041 h 1200"/>
                <a:gd name="T78" fmla="*/ 1132 w 1731"/>
                <a:gd name="T79" fmla="*/ 1018 h 1200"/>
                <a:gd name="T80" fmla="*/ 1192 w 1731"/>
                <a:gd name="T81" fmla="*/ 993 h 1200"/>
                <a:gd name="T82" fmla="*/ 1251 w 1731"/>
                <a:gd name="T83" fmla="*/ 962 h 1200"/>
                <a:gd name="T84" fmla="*/ 1311 w 1731"/>
                <a:gd name="T85" fmla="*/ 927 h 1200"/>
                <a:gd name="T86" fmla="*/ 1374 w 1731"/>
                <a:gd name="T87" fmla="*/ 883 h 1200"/>
                <a:gd name="T88" fmla="*/ 1437 w 1731"/>
                <a:gd name="T89" fmla="*/ 828 h 1200"/>
                <a:gd name="T90" fmla="*/ 1493 w 1731"/>
                <a:gd name="T91" fmla="*/ 774 h 1200"/>
                <a:gd name="T92" fmla="*/ 1545 w 1731"/>
                <a:gd name="T93" fmla="*/ 709 h 1200"/>
                <a:gd name="T94" fmla="*/ 1587 w 1731"/>
                <a:gd name="T95" fmla="*/ 643 h 1200"/>
                <a:gd name="T96" fmla="*/ 1731 w 1731"/>
                <a:gd name="T97" fmla="*/ 730 h 1200"/>
                <a:gd name="T98" fmla="*/ 1673 w 1731"/>
                <a:gd name="T99" fmla="*/ 0 h 12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31"/>
                <a:gd name="T151" fmla="*/ 0 h 1200"/>
                <a:gd name="T152" fmla="*/ 1731 w 1731"/>
                <a:gd name="T153" fmla="*/ 1200 h 12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31" h="1200">
                  <a:moveTo>
                    <a:pt x="1673" y="0"/>
                  </a:moveTo>
                  <a:lnTo>
                    <a:pt x="1017" y="296"/>
                  </a:lnTo>
                  <a:lnTo>
                    <a:pt x="1163" y="392"/>
                  </a:lnTo>
                  <a:lnTo>
                    <a:pt x="1128" y="446"/>
                  </a:lnTo>
                  <a:lnTo>
                    <a:pt x="1088" y="497"/>
                  </a:lnTo>
                  <a:lnTo>
                    <a:pt x="1046" y="551"/>
                  </a:lnTo>
                  <a:lnTo>
                    <a:pt x="994" y="607"/>
                  </a:lnTo>
                  <a:lnTo>
                    <a:pt x="942" y="663"/>
                  </a:lnTo>
                  <a:lnTo>
                    <a:pt x="886" y="718"/>
                  </a:lnTo>
                  <a:lnTo>
                    <a:pt x="831" y="770"/>
                  </a:lnTo>
                  <a:lnTo>
                    <a:pt x="767" y="824"/>
                  </a:lnTo>
                  <a:lnTo>
                    <a:pt x="702" y="879"/>
                  </a:lnTo>
                  <a:lnTo>
                    <a:pt x="639" y="922"/>
                  </a:lnTo>
                  <a:lnTo>
                    <a:pt x="574" y="966"/>
                  </a:lnTo>
                  <a:lnTo>
                    <a:pt x="506" y="1006"/>
                  </a:lnTo>
                  <a:lnTo>
                    <a:pt x="443" y="1041"/>
                  </a:lnTo>
                  <a:lnTo>
                    <a:pt x="372" y="1077"/>
                  </a:lnTo>
                  <a:lnTo>
                    <a:pt x="297" y="1108"/>
                  </a:lnTo>
                  <a:lnTo>
                    <a:pt x="238" y="1133"/>
                  </a:lnTo>
                  <a:lnTo>
                    <a:pt x="167" y="1156"/>
                  </a:lnTo>
                  <a:lnTo>
                    <a:pt x="107" y="1171"/>
                  </a:lnTo>
                  <a:lnTo>
                    <a:pt x="61" y="1183"/>
                  </a:lnTo>
                  <a:lnTo>
                    <a:pt x="0" y="1190"/>
                  </a:lnTo>
                  <a:lnTo>
                    <a:pt x="48" y="1194"/>
                  </a:lnTo>
                  <a:lnTo>
                    <a:pt x="99" y="1200"/>
                  </a:lnTo>
                  <a:lnTo>
                    <a:pt x="163" y="1200"/>
                  </a:lnTo>
                  <a:lnTo>
                    <a:pt x="230" y="1194"/>
                  </a:lnTo>
                  <a:lnTo>
                    <a:pt x="305" y="1190"/>
                  </a:lnTo>
                  <a:lnTo>
                    <a:pt x="380" y="1183"/>
                  </a:lnTo>
                  <a:lnTo>
                    <a:pt x="453" y="1175"/>
                  </a:lnTo>
                  <a:lnTo>
                    <a:pt x="520" y="1167"/>
                  </a:lnTo>
                  <a:lnTo>
                    <a:pt x="589" y="1156"/>
                  </a:lnTo>
                  <a:lnTo>
                    <a:pt x="658" y="1144"/>
                  </a:lnTo>
                  <a:lnTo>
                    <a:pt x="737" y="1133"/>
                  </a:lnTo>
                  <a:lnTo>
                    <a:pt x="789" y="1119"/>
                  </a:lnTo>
                  <a:lnTo>
                    <a:pt x="863" y="1104"/>
                  </a:lnTo>
                  <a:lnTo>
                    <a:pt x="933" y="1085"/>
                  </a:lnTo>
                  <a:lnTo>
                    <a:pt x="1002" y="1066"/>
                  </a:lnTo>
                  <a:lnTo>
                    <a:pt x="1073" y="1041"/>
                  </a:lnTo>
                  <a:lnTo>
                    <a:pt x="1132" y="1018"/>
                  </a:lnTo>
                  <a:lnTo>
                    <a:pt x="1192" y="993"/>
                  </a:lnTo>
                  <a:lnTo>
                    <a:pt x="1251" y="962"/>
                  </a:lnTo>
                  <a:lnTo>
                    <a:pt x="1311" y="927"/>
                  </a:lnTo>
                  <a:lnTo>
                    <a:pt x="1374" y="883"/>
                  </a:lnTo>
                  <a:lnTo>
                    <a:pt x="1437" y="828"/>
                  </a:lnTo>
                  <a:lnTo>
                    <a:pt x="1493" y="774"/>
                  </a:lnTo>
                  <a:lnTo>
                    <a:pt x="1545" y="709"/>
                  </a:lnTo>
                  <a:lnTo>
                    <a:pt x="1587" y="643"/>
                  </a:lnTo>
                  <a:lnTo>
                    <a:pt x="1731" y="730"/>
                  </a:lnTo>
                  <a:lnTo>
                    <a:pt x="1673" y="0"/>
                  </a:lnTo>
                  <a:close/>
                </a:path>
              </a:pathLst>
            </a:custGeom>
            <a:solidFill>
              <a:srgbClr val="80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  <p:sp>
          <p:nvSpPr>
            <p:cNvPr id="22560" name="Freeform 25"/>
            <p:cNvSpPr>
              <a:spLocks/>
            </p:cNvSpPr>
            <p:nvPr/>
          </p:nvSpPr>
          <p:spPr bwMode="auto">
            <a:xfrm>
              <a:off x="2155" y="1480"/>
              <a:ext cx="1923" cy="1353"/>
            </a:xfrm>
            <a:custGeom>
              <a:avLst/>
              <a:gdLst>
                <a:gd name="T0" fmla="*/ 1096 w 1923"/>
                <a:gd name="T1" fmla="*/ 336 h 1353"/>
                <a:gd name="T2" fmla="*/ 1207 w 1923"/>
                <a:gd name="T3" fmla="*/ 486 h 1353"/>
                <a:gd name="T4" fmla="*/ 1125 w 1923"/>
                <a:gd name="T5" fmla="*/ 591 h 1353"/>
                <a:gd name="T6" fmla="*/ 1021 w 1923"/>
                <a:gd name="T7" fmla="*/ 703 h 1353"/>
                <a:gd name="T8" fmla="*/ 910 w 1923"/>
                <a:gd name="T9" fmla="*/ 810 h 1353"/>
                <a:gd name="T10" fmla="*/ 781 w 1923"/>
                <a:gd name="T11" fmla="*/ 919 h 1353"/>
                <a:gd name="T12" fmla="*/ 653 w 1923"/>
                <a:gd name="T13" fmla="*/ 1006 h 1353"/>
                <a:gd name="T14" fmla="*/ 522 w 1923"/>
                <a:gd name="T15" fmla="*/ 1081 h 1353"/>
                <a:gd name="T16" fmla="*/ 376 w 1923"/>
                <a:gd name="T17" fmla="*/ 1148 h 1353"/>
                <a:gd name="T18" fmla="*/ 246 w 1923"/>
                <a:gd name="T19" fmla="*/ 1196 h 1353"/>
                <a:gd name="T20" fmla="*/ 140 w 1923"/>
                <a:gd name="T21" fmla="*/ 1223 h 1353"/>
                <a:gd name="T22" fmla="*/ 127 w 1923"/>
                <a:gd name="T23" fmla="*/ 1234 h 1353"/>
                <a:gd name="T24" fmla="*/ 242 w 1923"/>
                <a:gd name="T25" fmla="*/ 1240 h 1353"/>
                <a:gd name="T26" fmla="*/ 384 w 1923"/>
                <a:gd name="T27" fmla="*/ 1230 h 1353"/>
                <a:gd name="T28" fmla="*/ 532 w 1923"/>
                <a:gd name="T29" fmla="*/ 1215 h 1353"/>
                <a:gd name="T30" fmla="*/ 668 w 1923"/>
                <a:gd name="T31" fmla="*/ 1196 h 1353"/>
                <a:gd name="T32" fmla="*/ 816 w 1923"/>
                <a:gd name="T33" fmla="*/ 1173 h 1353"/>
                <a:gd name="T34" fmla="*/ 942 w 1923"/>
                <a:gd name="T35" fmla="*/ 1144 h 1353"/>
                <a:gd name="T36" fmla="*/ 1081 w 1923"/>
                <a:gd name="T37" fmla="*/ 1106 h 1353"/>
                <a:gd name="T38" fmla="*/ 1211 w 1923"/>
                <a:gd name="T39" fmla="*/ 1058 h 1353"/>
                <a:gd name="T40" fmla="*/ 1330 w 1923"/>
                <a:gd name="T41" fmla="*/ 1002 h 1353"/>
                <a:gd name="T42" fmla="*/ 1453 w 1923"/>
                <a:gd name="T43" fmla="*/ 923 h 1353"/>
                <a:gd name="T44" fmla="*/ 1572 w 1923"/>
                <a:gd name="T45" fmla="*/ 814 h 1353"/>
                <a:gd name="T46" fmla="*/ 1666 w 1923"/>
                <a:gd name="T47" fmla="*/ 683 h 1353"/>
                <a:gd name="T48" fmla="*/ 1752 w 1923"/>
                <a:gd name="T49" fmla="*/ 40 h 1353"/>
                <a:gd name="T50" fmla="*/ 1845 w 1923"/>
                <a:gd name="T51" fmla="*/ 223 h 1353"/>
                <a:gd name="T52" fmla="*/ 1777 w 1923"/>
                <a:gd name="T53" fmla="*/ 927 h 1353"/>
                <a:gd name="T54" fmla="*/ 1670 w 1923"/>
                <a:gd name="T55" fmla="*/ 1025 h 1353"/>
                <a:gd name="T56" fmla="*/ 1532 w 1923"/>
                <a:gd name="T57" fmla="*/ 1129 h 1353"/>
                <a:gd name="T58" fmla="*/ 1384 w 1923"/>
                <a:gd name="T59" fmla="*/ 1204 h 1353"/>
                <a:gd name="T60" fmla="*/ 1215 w 1923"/>
                <a:gd name="T61" fmla="*/ 1259 h 1353"/>
                <a:gd name="T62" fmla="*/ 1044 w 1923"/>
                <a:gd name="T63" fmla="*/ 1294 h 1353"/>
                <a:gd name="T64" fmla="*/ 852 w 1923"/>
                <a:gd name="T65" fmla="*/ 1323 h 1353"/>
                <a:gd name="T66" fmla="*/ 637 w 1923"/>
                <a:gd name="T67" fmla="*/ 1342 h 1353"/>
                <a:gd name="T68" fmla="*/ 424 w 1923"/>
                <a:gd name="T69" fmla="*/ 1353 h 1353"/>
                <a:gd name="T70" fmla="*/ 0 w 1923"/>
                <a:gd name="T71" fmla="*/ 1215 h 1353"/>
                <a:gd name="T72" fmla="*/ 186 w 1923"/>
                <a:gd name="T73" fmla="*/ 1184 h 1353"/>
                <a:gd name="T74" fmla="*/ 361 w 1923"/>
                <a:gd name="T75" fmla="*/ 1129 h 1353"/>
                <a:gd name="T76" fmla="*/ 528 w 1923"/>
                <a:gd name="T77" fmla="*/ 1050 h 1353"/>
                <a:gd name="T78" fmla="*/ 693 w 1923"/>
                <a:gd name="T79" fmla="*/ 946 h 1353"/>
                <a:gd name="T80" fmla="*/ 846 w 1923"/>
                <a:gd name="T81" fmla="*/ 829 h 1353"/>
                <a:gd name="T82" fmla="*/ 1021 w 1923"/>
                <a:gd name="T83" fmla="*/ 662 h 1353"/>
                <a:gd name="T84" fmla="*/ 1125 w 1923"/>
                <a:gd name="T85" fmla="*/ 543 h 1353"/>
                <a:gd name="T86" fmla="*/ 1054 w 1923"/>
                <a:gd name="T87" fmla="*/ 324 h 1353"/>
                <a:gd name="T88" fmla="*/ 1752 w 1923"/>
                <a:gd name="T89" fmla="*/ 40 h 135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23"/>
                <a:gd name="T136" fmla="*/ 0 h 1353"/>
                <a:gd name="T137" fmla="*/ 1923 w 1923"/>
                <a:gd name="T138" fmla="*/ 1353 h 135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23" h="1353">
                  <a:moveTo>
                    <a:pt x="1752" y="40"/>
                  </a:moveTo>
                  <a:lnTo>
                    <a:pt x="1096" y="336"/>
                  </a:lnTo>
                  <a:lnTo>
                    <a:pt x="1242" y="432"/>
                  </a:lnTo>
                  <a:lnTo>
                    <a:pt x="1207" y="486"/>
                  </a:lnTo>
                  <a:lnTo>
                    <a:pt x="1167" y="537"/>
                  </a:lnTo>
                  <a:lnTo>
                    <a:pt x="1125" y="591"/>
                  </a:lnTo>
                  <a:lnTo>
                    <a:pt x="1073" y="647"/>
                  </a:lnTo>
                  <a:lnTo>
                    <a:pt x="1021" y="703"/>
                  </a:lnTo>
                  <a:lnTo>
                    <a:pt x="965" y="758"/>
                  </a:lnTo>
                  <a:lnTo>
                    <a:pt x="910" y="810"/>
                  </a:lnTo>
                  <a:lnTo>
                    <a:pt x="846" y="864"/>
                  </a:lnTo>
                  <a:lnTo>
                    <a:pt x="781" y="919"/>
                  </a:lnTo>
                  <a:lnTo>
                    <a:pt x="718" y="962"/>
                  </a:lnTo>
                  <a:lnTo>
                    <a:pt x="653" y="1006"/>
                  </a:lnTo>
                  <a:lnTo>
                    <a:pt x="585" y="1046"/>
                  </a:lnTo>
                  <a:lnTo>
                    <a:pt x="522" y="1081"/>
                  </a:lnTo>
                  <a:lnTo>
                    <a:pt x="451" y="1117"/>
                  </a:lnTo>
                  <a:lnTo>
                    <a:pt x="376" y="1148"/>
                  </a:lnTo>
                  <a:lnTo>
                    <a:pt x="317" y="1173"/>
                  </a:lnTo>
                  <a:lnTo>
                    <a:pt x="246" y="1196"/>
                  </a:lnTo>
                  <a:lnTo>
                    <a:pt x="186" y="1211"/>
                  </a:lnTo>
                  <a:lnTo>
                    <a:pt x="140" y="1223"/>
                  </a:lnTo>
                  <a:lnTo>
                    <a:pt x="79" y="1230"/>
                  </a:lnTo>
                  <a:lnTo>
                    <a:pt x="127" y="1234"/>
                  </a:lnTo>
                  <a:lnTo>
                    <a:pt x="178" y="1240"/>
                  </a:lnTo>
                  <a:lnTo>
                    <a:pt x="242" y="1240"/>
                  </a:lnTo>
                  <a:lnTo>
                    <a:pt x="309" y="1234"/>
                  </a:lnTo>
                  <a:lnTo>
                    <a:pt x="384" y="1230"/>
                  </a:lnTo>
                  <a:lnTo>
                    <a:pt x="459" y="1223"/>
                  </a:lnTo>
                  <a:lnTo>
                    <a:pt x="532" y="1215"/>
                  </a:lnTo>
                  <a:lnTo>
                    <a:pt x="599" y="1207"/>
                  </a:lnTo>
                  <a:lnTo>
                    <a:pt x="668" y="1196"/>
                  </a:lnTo>
                  <a:lnTo>
                    <a:pt x="737" y="1184"/>
                  </a:lnTo>
                  <a:lnTo>
                    <a:pt x="816" y="1173"/>
                  </a:lnTo>
                  <a:lnTo>
                    <a:pt x="868" y="1159"/>
                  </a:lnTo>
                  <a:lnTo>
                    <a:pt x="942" y="1144"/>
                  </a:lnTo>
                  <a:lnTo>
                    <a:pt x="1012" y="1125"/>
                  </a:lnTo>
                  <a:lnTo>
                    <a:pt x="1081" y="1106"/>
                  </a:lnTo>
                  <a:lnTo>
                    <a:pt x="1152" y="1081"/>
                  </a:lnTo>
                  <a:lnTo>
                    <a:pt x="1211" y="1058"/>
                  </a:lnTo>
                  <a:lnTo>
                    <a:pt x="1271" y="1033"/>
                  </a:lnTo>
                  <a:lnTo>
                    <a:pt x="1330" y="1002"/>
                  </a:lnTo>
                  <a:lnTo>
                    <a:pt x="1390" y="967"/>
                  </a:lnTo>
                  <a:lnTo>
                    <a:pt x="1453" y="923"/>
                  </a:lnTo>
                  <a:lnTo>
                    <a:pt x="1516" y="868"/>
                  </a:lnTo>
                  <a:lnTo>
                    <a:pt x="1572" y="814"/>
                  </a:lnTo>
                  <a:lnTo>
                    <a:pt x="1624" y="749"/>
                  </a:lnTo>
                  <a:lnTo>
                    <a:pt x="1666" y="683"/>
                  </a:lnTo>
                  <a:lnTo>
                    <a:pt x="1810" y="770"/>
                  </a:lnTo>
                  <a:lnTo>
                    <a:pt x="1752" y="40"/>
                  </a:lnTo>
                  <a:lnTo>
                    <a:pt x="1770" y="0"/>
                  </a:lnTo>
                  <a:lnTo>
                    <a:pt x="1845" y="223"/>
                  </a:lnTo>
                  <a:lnTo>
                    <a:pt x="1923" y="1006"/>
                  </a:lnTo>
                  <a:lnTo>
                    <a:pt x="1777" y="927"/>
                  </a:lnTo>
                  <a:lnTo>
                    <a:pt x="1726" y="979"/>
                  </a:lnTo>
                  <a:lnTo>
                    <a:pt x="1670" y="1025"/>
                  </a:lnTo>
                  <a:lnTo>
                    <a:pt x="1607" y="1077"/>
                  </a:lnTo>
                  <a:lnTo>
                    <a:pt x="1532" y="1129"/>
                  </a:lnTo>
                  <a:lnTo>
                    <a:pt x="1465" y="1167"/>
                  </a:lnTo>
                  <a:lnTo>
                    <a:pt x="1384" y="1204"/>
                  </a:lnTo>
                  <a:lnTo>
                    <a:pt x="1298" y="1234"/>
                  </a:lnTo>
                  <a:lnTo>
                    <a:pt x="1215" y="1259"/>
                  </a:lnTo>
                  <a:lnTo>
                    <a:pt x="1131" y="1278"/>
                  </a:lnTo>
                  <a:lnTo>
                    <a:pt x="1044" y="1294"/>
                  </a:lnTo>
                  <a:lnTo>
                    <a:pt x="952" y="1311"/>
                  </a:lnTo>
                  <a:lnTo>
                    <a:pt x="852" y="1323"/>
                  </a:lnTo>
                  <a:lnTo>
                    <a:pt x="745" y="1334"/>
                  </a:lnTo>
                  <a:lnTo>
                    <a:pt x="637" y="1342"/>
                  </a:lnTo>
                  <a:lnTo>
                    <a:pt x="532" y="1349"/>
                  </a:lnTo>
                  <a:lnTo>
                    <a:pt x="424" y="1353"/>
                  </a:lnTo>
                  <a:lnTo>
                    <a:pt x="261" y="1353"/>
                  </a:lnTo>
                  <a:lnTo>
                    <a:pt x="0" y="1215"/>
                  </a:lnTo>
                  <a:lnTo>
                    <a:pt x="92" y="1204"/>
                  </a:lnTo>
                  <a:lnTo>
                    <a:pt x="186" y="1184"/>
                  </a:lnTo>
                  <a:lnTo>
                    <a:pt x="269" y="1159"/>
                  </a:lnTo>
                  <a:lnTo>
                    <a:pt x="361" y="1129"/>
                  </a:lnTo>
                  <a:lnTo>
                    <a:pt x="447" y="1088"/>
                  </a:lnTo>
                  <a:lnTo>
                    <a:pt x="528" y="1050"/>
                  </a:lnTo>
                  <a:lnTo>
                    <a:pt x="614" y="998"/>
                  </a:lnTo>
                  <a:lnTo>
                    <a:pt x="693" y="946"/>
                  </a:lnTo>
                  <a:lnTo>
                    <a:pt x="768" y="891"/>
                  </a:lnTo>
                  <a:lnTo>
                    <a:pt x="846" y="829"/>
                  </a:lnTo>
                  <a:lnTo>
                    <a:pt x="906" y="777"/>
                  </a:lnTo>
                  <a:lnTo>
                    <a:pt x="1021" y="662"/>
                  </a:lnTo>
                  <a:lnTo>
                    <a:pt x="1077" y="605"/>
                  </a:lnTo>
                  <a:lnTo>
                    <a:pt x="1125" y="543"/>
                  </a:lnTo>
                  <a:lnTo>
                    <a:pt x="1163" y="489"/>
                  </a:lnTo>
                  <a:lnTo>
                    <a:pt x="1054" y="324"/>
                  </a:lnTo>
                  <a:lnTo>
                    <a:pt x="1770" y="0"/>
                  </a:lnTo>
                  <a:lnTo>
                    <a:pt x="1752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</p:grpSp>
      <p:grpSp>
        <p:nvGrpSpPr>
          <p:cNvPr id="22536" name="Group 10"/>
          <p:cNvGrpSpPr>
            <a:grpSpLocks/>
          </p:cNvGrpSpPr>
          <p:nvPr/>
        </p:nvGrpSpPr>
        <p:grpSpPr bwMode="auto">
          <a:xfrm rot="16200000" flipV="1">
            <a:off x="4645086" y="4340555"/>
            <a:ext cx="549275" cy="749300"/>
            <a:chOff x="2155" y="1480"/>
            <a:chExt cx="1923" cy="1353"/>
          </a:xfrm>
        </p:grpSpPr>
        <p:sp>
          <p:nvSpPr>
            <p:cNvPr id="22563" name="Freeform 11"/>
            <p:cNvSpPr>
              <a:spLocks/>
            </p:cNvSpPr>
            <p:nvPr/>
          </p:nvSpPr>
          <p:spPr bwMode="auto">
            <a:xfrm>
              <a:off x="2268" y="1520"/>
              <a:ext cx="1732" cy="1200"/>
            </a:xfrm>
            <a:custGeom>
              <a:avLst/>
              <a:gdLst>
                <a:gd name="T0" fmla="*/ 58 w 1732"/>
                <a:gd name="T1" fmla="*/ 0 h 1200"/>
                <a:gd name="T2" fmla="*/ 716 w 1732"/>
                <a:gd name="T3" fmla="*/ 296 h 1200"/>
                <a:gd name="T4" fmla="*/ 568 w 1732"/>
                <a:gd name="T5" fmla="*/ 392 h 1200"/>
                <a:gd name="T6" fmla="*/ 605 w 1732"/>
                <a:gd name="T7" fmla="*/ 446 h 1200"/>
                <a:gd name="T8" fmla="*/ 643 w 1732"/>
                <a:gd name="T9" fmla="*/ 497 h 1200"/>
                <a:gd name="T10" fmla="*/ 687 w 1732"/>
                <a:gd name="T11" fmla="*/ 551 h 1200"/>
                <a:gd name="T12" fmla="*/ 739 w 1732"/>
                <a:gd name="T13" fmla="*/ 607 h 1200"/>
                <a:gd name="T14" fmla="*/ 789 w 1732"/>
                <a:gd name="T15" fmla="*/ 663 h 1200"/>
                <a:gd name="T16" fmla="*/ 845 w 1732"/>
                <a:gd name="T17" fmla="*/ 718 h 1200"/>
                <a:gd name="T18" fmla="*/ 900 w 1732"/>
                <a:gd name="T19" fmla="*/ 770 h 1200"/>
                <a:gd name="T20" fmla="*/ 964 w 1732"/>
                <a:gd name="T21" fmla="*/ 824 h 1200"/>
                <a:gd name="T22" fmla="*/ 1031 w 1732"/>
                <a:gd name="T23" fmla="*/ 879 h 1200"/>
                <a:gd name="T24" fmla="*/ 1094 w 1732"/>
                <a:gd name="T25" fmla="*/ 922 h 1200"/>
                <a:gd name="T26" fmla="*/ 1158 w 1732"/>
                <a:gd name="T27" fmla="*/ 966 h 1200"/>
                <a:gd name="T28" fmla="*/ 1225 w 1732"/>
                <a:gd name="T29" fmla="*/ 1006 h 1200"/>
                <a:gd name="T30" fmla="*/ 1288 w 1732"/>
                <a:gd name="T31" fmla="*/ 1041 h 1200"/>
                <a:gd name="T32" fmla="*/ 1359 w 1732"/>
                <a:gd name="T33" fmla="*/ 1077 h 1200"/>
                <a:gd name="T34" fmla="*/ 1434 w 1732"/>
                <a:gd name="T35" fmla="*/ 1108 h 1200"/>
                <a:gd name="T36" fmla="*/ 1494 w 1732"/>
                <a:gd name="T37" fmla="*/ 1133 h 1200"/>
                <a:gd name="T38" fmla="*/ 1567 w 1732"/>
                <a:gd name="T39" fmla="*/ 1156 h 1200"/>
                <a:gd name="T40" fmla="*/ 1624 w 1732"/>
                <a:gd name="T41" fmla="*/ 1171 h 1200"/>
                <a:gd name="T42" fmla="*/ 1672 w 1732"/>
                <a:gd name="T43" fmla="*/ 1183 h 1200"/>
                <a:gd name="T44" fmla="*/ 1732 w 1732"/>
                <a:gd name="T45" fmla="*/ 1190 h 1200"/>
                <a:gd name="T46" fmla="*/ 1684 w 1732"/>
                <a:gd name="T47" fmla="*/ 1194 h 1200"/>
                <a:gd name="T48" fmla="*/ 1632 w 1732"/>
                <a:gd name="T49" fmla="*/ 1200 h 1200"/>
                <a:gd name="T50" fmla="*/ 1570 w 1732"/>
                <a:gd name="T51" fmla="*/ 1200 h 1200"/>
                <a:gd name="T52" fmla="*/ 1503 w 1732"/>
                <a:gd name="T53" fmla="*/ 1194 h 1200"/>
                <a:gd name="T54" fmla="*/ 1426 w 1732"/>
                <a:gd name="T55" fmla="*/ 1190 h 1200"/>
                <a:gd name="T56" fmla="*/ 1352 w 1732"/>
                <a:gd name="T57" fmla="*/ 1183 h 1200"/>
                <a:gd name="T58" fmla="*/ 1281 w 1732"/>
                <a:gd name="T59" fmla="*/ 1175 h 1200"/>
                <a:gd name="T60" fmla="*/ 1213 w 1732"/>
                <a:gd name="T61" fmla="*/ 1167 h 1200"/>
                <a:gd name="T62" fmla="*/ 1142 w 1732"/>
                <a:gd name="T63" fmla="*/ 1156 h 1200"/>
                <a:gd name="T64" fmla="*/ 1075 w 1732"/>
                <a:gd name="T65" fmla="*/ 1144 h 1200"/>
                <a:gd name="T66" fmla="*/ 995 w 1732"/>
                <a:gd name="T67" fmla="*/ 1133 h 1200"/>
                <a:gd name="T68" fmla="*/ 945 w 1732"/>
                <a:gd name="T69" fmla="*/ 1119 h 1200"/>
                <a:gd name="T70" fmla="*/ 868 w 1732"/>
                <a:gd name="T71" fmla="*/ 1104 h 1200"/>
                <a:gd name="T72" fmla="*/ 797 w 1732"/>
                <a:gd name="T73" fmla="*/ 1085 h 1200"/>
                <a:gd name="T74" fmla="*/ 730 w 1732"/>
                <a:gd name="T75" fmla="*/ 1066 h 1200"/>
                <a:gd name="T76" fmla="*/ 659 w 1732"/>
                <a:gd name="T77" fmla="*/ 1041 h 1200"/>
                <a:gd name="T78" fmla="*/ 599 w 1732"/>
                <a:gd name="T79" fmla="*/ 1018 h 1200"/>
                <a:gd name="T80" fmla="*/ 540 w 1732"/>
                <a:gd name="T81" fmla="*/ 993 h 1200"/>
                <a:gd name="T82" fmla="*/ 480 w 1732"/>
                <a:gd name="T83" fmla="*/ 962 h 1200"/>
                <a:gd name="T84" fmla="*/ 421 w 1732"/>
                <a:gd name="T85" fmla="*/ 927 h 1200"/>
                <a:gd name="T86" fmla="*/ 357 w 1732"/>
                <a:gd name="T87" fmla="*/ 883 h 1200"/>
                <a:gd name="T88" fmla="*/ 294 w 1732"/>
                <a:gd name="T89" fmla="*/ 828 h 1200"/>
                <a:gd name="T90" fmla="*/ 238 w 1732"/>
                <a:gd name="T91" fmla="*/ 774 h 1200"/>
                <a:gd name="T92" fmla="*/ 186 w 1732"/>
                <a:gd name="T93" fmla="*/ 709 h 1200"/>
                <a:gd name="T94" fmla="*/ 144 w 1732"/>
                <a:gd name="T95" fmla="*/ 643 h 1200"/>
                <a:gd name="T96" fmla="*/ 0 w 1732"/>
                <a:gd name="T97" fmla="*/ 730 h 1200"/>
                <a:gd name="T98" fmla="*/ 58 w 1732"/>
                <a:gd name="T99" fmla="*/ 0 h 12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32"/>
                <a:gd name="T151" fmla="*/ 0 h 1200"/>
                <a:gd name="T152" fmla="*/ 1732 w 1732"/>
                <a:gd name="T153" fmla="*/ 1200 h 12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32" h="1200">
                  <a:moveTo>
                    <a:pt x="58" y="0"/>
                  </a:moveTo>
                  <a:lnTo>
                    <a:pt x="716" y="296"/>
                  </a:lnTo>
                  <a:lnTo>
                    <a:pt x="568" y="392"/>
                  </a:lnTo>
                  <a:lnTo>
                    <a:pt x="605" y="446"/>
                  </a:lnTo>
                  <a:lnTo>
                    <a:pt x="643" y="497"/>
                  </a:lnTo>
                  <a:lnTo>
                    <a:pt x="687" y="551"/>
                  </a:lnTo>
                  <a:lnTo>
                    <a:pt x="739" y="607"/>
                  </a:lnTo>
                  <a:lnTo>
                    <a:pt x="789" y="663"/>
                  </a:lnTo>
                  <a:lnTo>
                    <a:pt x="845" y="718"/>
                  </a:lnTo>
                  <a:lnTo>
                    <a:pt x="900" y="770"/>
                  </a:lnTo>
                  <a:lnTo>
                    <a:pt x="964" y="824"/>
                  </a:lnTo>
                  <a:lnTo>
                    <a:pt x="1031" y="879"/>
                  </a:lnTo>
                  <a:lnTo>
                    <a:pt x="1094" y="922"/>
                  </a:lnTo>
                  <a:lnTo>
                    <a:pt x="1158" y="966"/>
                  </a:lnTo>
                  <a:lnTo>
                    <a:pt x="1225" y="1006"/>
                  </a:lnTo>
                  <a:lnTo>
                    <a:pt x="1288" y="1041"/>
                  </a:lnTo>
                  <a:lnTo>
                    <a:pt x="1359" y="1077"/>
                  </a:lnTo>
                  <a:lnTo>
                    <a:pt x="1434" y="1108"/>
                  </a:lnTo>
                  <a:lnTo>
                    <a:pt x="1494" y="1133"/>
                  </a:lnTo>
                  <a:lnTo>
                    <a:pt x="1567" y="1156"/>
                  </a:lnTo>
                  <a:lnTo>
                    <a:pt x="1624" y="1171"/>
                  </a:lnTo>
                  <a:lnTo>
                    <a:pt x="1672" y="1183"/>
                  </a:lnTo>
                  <a:lnTo>
                    <a:pt x="1732" y="1190"/>
                  </a:lnTo>
                  <a:lnTo>
                    <a:pt x="1684" y="1194"/>
                  </a:lnTo>
                  <a:lnTo>
                    <a:pt x="1632" y="1200"/>
                  </a:lnTo>
                  <a:lnTo>
                    <a:pt x="1570" y="1200"/>
                  </a:lnTo>
                  <a:lnTo>
                    <a:pt x="1503" y="1194"/>
                  </a:lnTo>
                  <a:lnTo>
                    <a:pt x="1426" y="1190"/>
                  </a:lnTo>
                  <a:lnTo>
                    <a:pt x="1352" y="1183"/>
                  </a:lnTo>
                  <a:lnTo>
                    <a:pt x="1281" y="1175"/>
                  </a:lnTo>
                  <a:lnTo>
                    <a:pt x="1213" y="1167"/>
                  </a:lnTo>
                  <a:lnTo>
                    <a:pt x="1142" y="1156"/>
                  </a:lnTo>
                  <a:lnTo>
                    <a:pt x="1075" y="1144"/>
                  </a:lnTo>
                  <a:lnTo>
                    <a:pt x="995" y="1133"/>
                  </a:lnTo>
                  <a:lnTo>
                    <a:pt x="945" y="1119"/>
                  </a:lnTo>
                  <a:lnTo>
                    <a:pt x="868" y="1104"/>
                  </a:lnTo>
                  <a:lnTo>
                    <a:pt x="797" y="1085"/>
                  </a:lnTo>
                  <a:lnTo>
                    <a:pt x="730" y="1066"/>
                  </a:lnTo>
                  <a:lnTo>
                    <a:pt x="659" y="1041"/>
                  </a:lnTo>
                  <a:lnTo>
                    <a:pt x="599" y="1018"/>
                  </a:lnTo>
                  <a:lnTo>
                    <a:pt x="540" y="993"/>
                  </a:lnTo>
                  <a:lnTo>
                    <a:pt x="480" y="962"/>
                  </a:lnTo>
                  <a:lnTo>
                    <a:pt x="421" y="927"/>
                  </a:lnTo>
                  <a:lnTo>
                    <a:pt x="357" y="883"/>
                  </a:lnTo>
                  <a:lnTo>
                    <a:pt x="294" y="828"/>
                  </a:lnTo>
                  <a:lnTo>
                    <a:pt x="238" y="774"/>
                  </a:lnTo>
                  <a:lnTo>
                    <a:pt x="186" y="709"/>
                  </a:lnTo>
                  <a:lnTo>
                    <a:pt x="144" y="643"/>
                  </a:lnTo>
                  <a:lnTo>
                    <a:pt x="0" y="7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8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  <p:sp>
          <p:nvSpPr>
            <p:cNvPr id="22564" name="Freeform 12"/>
            <p:cNvSpPr>
              <a:spLocks/>
            </p:cNvSpPr>
            <p:nvPr/>
          </p:nvSpPr>
          <p:spPr bwMode="auto">
            <a:xfrm>
              <a:off x="2155" y="1480"/>
              <a:ext cx="1923" cy="1353"/>
            </a:xfrm>
            <a:custGeom>
              <a:avLst/>
              <a:gdLst>
                <a:gd name="T0" fmla="*/ 829 w 1923"/>
                <a:gd name="T1" fmla="*/ 336 h 1353"/>
                <a:gd name="T2" fmla="*/ 718 w 1923"/>
                <a:gd name="T3" fmla="*/ 486 h 1353"/>
                <a:gd name="T4" fmla="*/ 800 w 1923"/>
                <a:gd name="T5" fmla="*/ 591 h 1353"/>
                <a:gd name="T6" fmla="*/ 902 w 1923"/>
                <a:gd name="T7" fmla="*/ 703 h 1353"/>
                <a:gd name="T8" fmla="*/ 1013 w 1923"/>
                <a:gd name="T9" fmla="*/ 810 h 1353"/>
                <a:gd name="T10" fmla="*/ 1144 w 1923"/>
                <a:gd name="T11" fmla="*/ 919 h 1353"/>
                <a:gd name="T12" fmla="*/ 1271 w 1923"/>
                <a:gd name="T13" fmla="*/ 1006 h 1353"/>
                <a:gd name="T14" fmla="*/ 1401 w 1923"/>
                <a:gd name="T15" fmla="*/ 1081 h 1353"/>
                <a:gd name="T16" fmla="*/ 1547 w 1923"/>
                <a:gd name="T17" fmla="*/ 1148 h 1353"/>
                <a:gd name="T18" fmla="*/ 1680 w 1923"/>
                <a:gd name="T19" fmla="*/ 1196 h 1353"/>
                <a:gd name="T20" fmla="*/ 1785 w 1923"/>
                <a:gd name="T21" fmla="*/ 1223 h 1353"/>
                <a:gd name="T22" fmla="*/ 1797 w 1923"/>
                <a:gd name="T23" fmla="*/ 1234 h 1353"/>
                <a:gd name="T24" fmla="*/ 1683 w 1923"/>
                <a:gd name="T25" fmla="*/ 1240 h 1353"/>
                <a:gd name="T26" fmla="*/ 1539 w 1923"/>
                <a:gd name="T27" fmla="*/ 1230 h 1353"/>
                <a:gd name="T28" fmla="*/ 1394 w 1923"/>
                <a:gd name="T29" fmla="*/ 1215 h 1353"/>
                <a:gd name="T30" fmla="*/ 1255 w 1923"/>
                <a:gd name="T31" fmla="*/ 1196 h 1353"/>
                <a:gd name="T32" fmla="*/ 1108 w 1923"/>
                <a:gd name="T33" fmla="*/ 1173 h 1353"/>
                <a:gd name="T34" fmla="*/ 981 w 1923"/>
                <a:gd name="T35" fmla="*/ 1144 h 1353"/>
                <a:gd name="T36" fmla="*/ 843 w 1923"/>
                <a:gd name="T37" fmla="*/ 1106 h 1353"/>
                <a:gd name="T38" fmla="*/ 712 w 1923"/>
                <a:gd name="T39" fmla="*/ 1058 h 1353"/>
                <a:gd name="T40" fmla="*/ 593 w 1923"/>
                <a:gd name="T41" fmla="*/ 1002 h 1353"/>
                <a:gd name="T42" fmla="*/ 470 w 1923"/>
                <a:gd name="T43" fmla="*/ 923 h 1353"/>
                <a:gd name="T44" fmla="*/ 351 w 1923"/>
                <a:gd name="T45" fmla="*/ 814 h 1353"/>
                <a:gd name="T46" fmla="*/ 257 w 1923"/>
                <a:gd name="T47" fmla="*/ 683 h 1353"/>
                <a:gd name="T48" fmla="*/ 169 w 1923"/>
                <a:gd name="T49" fmla="*/ 40 h 1353"/>
                <a:gd name="T50" fmla="*/ 79 w 1923"/>
                <a:gd name="T51" fmla="*/ 223 h 1353"/>
                <a:gd name="T52" fmla="*/ 146 w 1923"/>
                <a:gd name="T53" fmla="*/ 927 h 1353"/>
                <a:gd name="T54" fmla="*/ 253 w 1923"/>
                <a:gd name="T55" fmla="*/ 1025 h 1353"/>
                <a:gd name="T56" fmla="*/ 393 w 1923"/>
                <a:gd name="T57" fmla="*/ 1129 h 1353"/>
                <a:gd name="T58" fmla="*/ 537 w 1923"/>
                <a:gd name="T59" fmla="*/ 1204 h 1353"/>
                <a:gd name="T60" fmla="*/ 708 w 1923"/>
                <a:gd name="T61" fmla="*/ 1259 h 1353"/>
                <a:gd name="T62" fmla="*/ 879 w 1923"/>
                <a:gd name="T63" fmla="*/ 1294 h 1353"/>
                <a:gd name="T64" fmla="*/ 1073 w 1923"/>
                <a:gd name="T65" fmla="*/ 1323 h 1353"/>
                <a:gd name="T66" fmla="*/ 1286 w 1923"/>
                <a:gd name="T67" fmla="*/ 1342 h 1353"/>
                <a:gd name="T68" fmla="*/ 1499 w 1923"/>
                <a:gd name="T69" fmla="*/ 1353 h 1353"/>
                <a:gd name="T70" fmla="*/ 1923 w 1923"/>
                <a:gd name="T71" fmla="*/ 1215 h 1353"/>
                <a:gd name="T72" fmla="*/ 1737 w 1923"/>
                <a:gd name="T73" fmla="*/ 1184 h 1353"/>
                <a:gd name="T74" fmla="*/ 1564 w 1923"/>
                <a:gd name="T75" fmla="*/ 1129 h 1353"/>
                <a:gd name="T76" fmla="*/ 1397 w 1923"/>
                <a:gd name="T77" fmla="*/ 1050 h 1353"/>
                <a:gd name="T78" fmla="*/ 1230 w 1923"/>
                <a:gd name="T79" fmla="*/ 946 h 1353"/>
                <a:gd name="T80" fmla="*/ 1077 w 1923"/>
                <a:gd name="T81" fmla="*/ 829 h 1353"/>
                <a:gd name="T82" fmla="*/ 902 w 1923"/>
                <a:gd name="T83" fmla="*/ 662 h 1353"/>
                <a:gd name="T84" fmla="*/ 800 w 1923"/>
                <a:gd name="T85" fmla="*/ 543 h 1353"/>
                <a:gd name="T86" fmla="*/ 871 w 1923"/>
                <a:gd name="T87" fmla="*/ 324 h 1353"/>
                <a:gd name="T88" fmla="*/ 169 w 1923"/>
                <a:gd name="T89" fmla="*/ 40 h 135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23"/>
                <a:gd name="T136" fmla="*/ 0 h 1353"/>
                <a:gd name="T137" fmla="*/ 1923 w 1923"/>
                <a:gd name="T138" fmla="*/ 1353 h 135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23" h="1353">
                  <a:moveTo>
                    <a:pt x="171" y="40"/>
                  </a:moveTo>
                  <a:lnTo>
                    <a:pt x="829" y="336"/>
                  </a:lnTo>
                  <a:lnTo>
                    <a:pt x="681" y="432"/>
                  </a:lnTo>
                  <a:lnTo>
                    <a:pt x="718" y="486"/>
                  </a:lnTo>
                  <a:lnTo>
                    <a:pt x="756" y="537"/>
                  </a:lnTo>
                  <a:lnTo>
                    <a:pt x="800" y="591"/>
                  </a:lnTo>
                  <a:lnTo>
                    <a:pt x="852" y="647"/>
                  </a:lnTo>
                  <a:lnTo>
                    <a:pt x="902" y="703"/>
                  </a:lnTo>
                  <a:lnTo>
                    <a:pt x="958" y="758"/>
                  </a:lnTo>
                  <a:lnTo>
                    <a:pt x="1013" y="810"/>
                  </a:lnTo>
                  <a:lnTo>
                    <a:pt x="1077" y="864"/>
                  </a:lnTo>
                  <a:lnTo>
                    <a:pt x="1144" y="919"/>
                  </a:lnTo>
                  <a:lnTo>
                    <a:pt x="1207" y="962"/>
                  </a:lnTo>
                  <a:lnTo>
                    <a:pt x="1271" y="1006"/>
                  </a:lnTo>
                  <a:lnTo>
                    <a:pt x="1338" y="1046"/>
                  </a:lnTo>
                  <a:lnTo>
                    <a:pt x="1401" y="1081"/>
                  </a:lnTo>
                  <a:lnTo>
                    <a:pt x="1472" y="1117"/>
                  </a:lnTo>
                  <a:lnTo>
                    <a:pt x="1547" y="1148"/>
                  </a:lnTo>
                  <a:lnTo>
                    <a:pt x="1607" y="1173"/>
                  </a:lnTo>
                  <a:lnTo>
                    <a:pt x="1680" y="1196"/>
                  </a:lnTo>
                  <a:lnTo>
                    <a:pt x="1737" y="1211"/>
                  </a:lnTo>
                  <a:lnTo>
                    <a:pt x="1785" y="1223"/>
                  </a:lnTo>
                  <a:lnTo>
                    <a:pt x="1845" y="1230"/>
                  </a:lnTo>
                  <a:lnTo>
                    <a:pt x="1797" y="1234"/>
                  </a:lnTo>
                  <a:lnTo>
                    <a:pt x="1745" y="1240"/>
                  </a:lnTo>
                  <a:lnTo>
                    <a:pt x="1683" y="1240"/>
                  </a:lnTo>
                  <a:lnTo>
                    <a:pt x="1616" y="1234"/>
                  </a:lnTo>
                  <a:lnTo>
                    <a:pt x="1539" y="1230"/>
                  </a:lnTo>
                  <a:lnTo>
                    <a:pt x="1465" y="1223"/>
                  </a:lnTo>
                  <a:lnTo>
                    <a:pt x="1394" y="1215"/>
                  </a:lnTo>
                  <a:lnTo>
                    <a:pt x="1326" y="1207"/>
                  </a:lnTo>
                  <a:lnTo>
                    <a:pt x="1255" y="1196"/>
                  </a:lnTo>
                  <a:lnTo>
                    <a:pt x="1188" y="1184"/>
                  </a:lnTo>
                  <a:lnTo>
                    <a:pt x="1108" y="1173"/>
                  </a:lnTo>
                  <a:lnTo>
                    <a:pt x="1058" y="1159"/>
                  </a:lnTo>
                  <a:lnTo>
                    <a:pt x="981" y="1144"/>
                  </a:lnTo>
                  <a:lnTo>
                    <a:pt x="910" y="1125"/>
                  </a:lnTo>
                  <a:lnTo>
                    <a:pt x="843" y="1106"/>
                  </a:lnTo>
                  <a:lnTo>
                    <a:pt x="772" y="1081"/>
                  </a:lnTo>
                  <a:lnTo>
                    <a:pt x="712" y="1058"/>
                  </a:lnTo>
                  <a:lnTo>
                    <a:pt x="653" y="1033"/>
                  </a:lnTo>
                  <a:lnTo>
                    <a:pt x="593" y="1002"/>
                  </a:lnTo>
                  <a:lnTo>
                    <a:pt x="534" y="967"/>
                  </a:lnTo>
                  <a:lnTo>
                    <a:pt x="470" y="923"/>
                  </a:lnTo>
                  <a:lnTo>
                    <a:pt x="407" y="868"/>
                  </a:lnTo>
                  <a:lnTo>
                    <a:pt x="351" y="814"/>
                  </a:lnTo>
                  <a:lnTo>
                    <a:pt x="299" y="749"/>
                  </a:lnTo>
                  <a:lnTo>
                    <a:pt x="257" y="683"/>
                  </a:lnTo>
                  <a:lnTo>
                    <a:pt x="113" y="770"/>
                  </a:lnTo>
                  <a:lnTo>
                    <a:pt x="169" y="40"/>
                  </a:lnTo>
                  <a:lnTo>
                    <a:pt x="153" y="0"/>
                  </a:lnTo>
                  <a:lnTo>
                    <a:pt x="79" y="223"/>
                  </a:lnTo>
                  <a:lnTo>
                    <a:pt x="0" y="1006"/>
                  </a:lnTo>
                  <a:lnTo>
                    <a:pt x="146" y="927"/>
                  </a:lnTo>
                  <a:lnTo>
                    <a:pt x="198" y="979"/>
                  </a:lnTo>
                  <a:lnTo>
                    <a:pt x="253" y="1025"/>
                  </a:lnTo>
                  <a:lnTo>
                    <a:pt x="317" y="1077"/>
                  </a:lnTo>
                  <a:lnTo>
                    <a:pt x="393" y="1129"/>
                  </a:lnTo>
                  <a:lnTo>
                    <a:pt x="459" y="1167"/>
                  </a:lnTo>
                  <a:lnTo>
                    <a:pt x="537" y="1204"/>
                  </a:lnTo>
                  <a:lnTo>
                    <a:pt x="626" y="1234"/>
                  </a:lnTo>
                  <a:lnTo>
                    <a:pt x="708" y="1259"/>
                  </a:lnTo>
                  <a:lnTo>
                    <a:pt x="791" y="1278"/>
                  </a:lnTo>
                  <a:lnTo>
                    <a:pt x="879" y="1294"/>
                  </a:lnTo>
                  <a:lnTo>
                    <a:pt x="973" y="1311"/>
                  </a:lnTo>
                  <a:lnTo>
                    <a:pt x="1073" y="1323"/>
                  </a:lnTo>
                  <a:lnTo>
                    <a:pt x="1179" y="1332"/>
                  </a:lnTo>
                  <a:lnTo>
                    <a:pt x="1286" y="1342"/>
                  </a:lnTo>
                  <a:lnTo>
                    <a:pt x="1394" y="1349"/>
                  </a:lnTo>
                  <a:lnTo>
                    <a:pt x="1499" y="1353"/>
                  </a:lnTo>
                  <a:lnTo>
                    <a:pt x="1662" y="1353"/>
                  </a:lnTo>
                  <a:lnTo>
                    <a:pt x="1923" y="1215"/>
                  </a:lnTo>
                  <a:lnTo>
                    <a:pt x="1833" y="1204"/>
                  </a:lnTo>
                  <a:lnTo>
                    <a:pt x="1737" y="1184"/>
                  </a:lnTo>
                  <a:lnTo>
                    <a:pt x="1655" y="1159"/>
                  </a:lnTo>
                  <a:lnTo>
                    <a:pt x="1564" y="1129"/>
                  </a:lnTo>
                  <a:lnTo>
                    <a:pt x="1476" y="1088"/>
                  </a:lnTo>
                  <a:lnTo>
                    <a:pt x="1397" y="1050"/>
                  </a:lnTo>
                  <a:lnTo>
                    <a:pt x="1311" y="998"/>
                  </a:lnTo>
                  <a:lnTo>
                    <a:pt x="1230" y="946"/>
                  </a:lnTo>
                  <a:lnTo>
                    <a:pt x="1155" y="891"/>
                  </a:lnTo>
                  <a:lnTo>
                    <a:pt x="1077" y="829"/>
                  </a:lnTo>
                  <a:lnTo>
                    <a:pt x="1017" y="777"/>
                  </a:lnTo>
                  <a:lnTo>
                    <a:pt x="902" y="662"/>
                  </a:lnTo>
                  <a:lnTo>
                    <a:pt x="848" y="605"/>
                  </a:lnTo>
                  <a:lnTo>
                    <a:pt x="800" y="543"/>
                  </a:lnTo>
                  <a:lnTo>
                    <a:pt x="760" y="489"/>
                  </a:lnTo>
                  <a:lnTo>
                    <a:pt x="871" y="324"/>
                  </a:lnTo>
                  <a:lnTo>
                    <a:pt x="153" y="0"/>
                  </a:lnTo>
                  <a:lnTo>
                    <a:pt x="169" y="40"/>
                  </a:lnTo>
                  <a:lnTo>
                    <a:pt x="171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3710316" y="5191702"/>
            <a:ext cx="1835150" cy="274638"/>
            <a:chOff x="1997075" y="5419725"/>
            <a:chExt cx="1835150" cy="274638"/>
          </a:xfrm>
        </p:grpSpPr>
        <p:sp>
          <p:nvSpPr>
            <p:cNvPr id="22539" name="Line 17"/>
            <p:cNvSpPr>
              <a:spLocks noChangeShapeType="1"/>
            </p:cNvSpPr>
            <p:nvPr/>
          </p:nvSpPr>
          <p:spPr bwMode="auto">
            <a:xfrm>
              <a:off x="1997075" y="5664200"/>
              <a:ext cx="1835150" cy="0"/>
            </a:xfrm>
            <a:prstGeom prst="line">
              <a:avLst/>
            </a:prstGeom>
            <a:noFill/>
            <a:ln w="28575">
              <a:solidFill>
                <a:srgbClr val="080808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22541" name="Text Box 19"/>
            <p:cNvSpPr txBox="1">
              <a:spLocks noChangeArrowheads="1"/>
            </p:cNvSpPr>
            <p:nvPr/>
          </p:nvSpPr>
          <p:spPr bwMode="auto">
            <a:xfrm>
              <a:off x="2041525" y="5419725"/>
              <a:ext cx="99377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it-IT" sz="1200" b="1" dirty="0">
                  <a:solidFill>
                    <a:srgbClr val="C00000"/>
                  </a:solidFill>
                  <a:latin typeface="Times New Roman" pitchFamily="18" charset="0"/>
                </a:rPr>
                <a:t>Entrada</a:t>
              </a:r>
            </a:p>
          </p:txBody>
        </p:sp>
      </p:grpSp>
      <p:sp>
        <p:nvSpPr>
          <p:cNvPr id="22546" name="Text Box 26"/>
          <p:cNvSpPr txBox="1">
            <a:spLocks noChangeArrowheads="1"/>
          </p:cNvSpPr>
          <p:nvPr/>
        </p:nvSpPr>
        <p:spPr bwMode="auto">
          <a:xfrm>
            <a:off x="5383541" y="5255202"/>
            <a:ext cx="1406525" cy="338554"/>
          </a:xfrm>
          <a:prstGeom prst="rect">
            <a:avLst/>
          </a:prstGeom>
          <a:solidFill>
            <a:srgbClr val="C0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600" b="1" i="1" dirty="0">
                <a:latin typeface="Times New Roman" pitchFamily="18" charset="0"/>
              </a:rPr>
              <a:t>8 </a:t>
            </a:r>
            <a:r>
              <a:rPr lang="en-US" sz="1600" b="1" i="1" dirty="0" err="1">
                <a:latin typeface="Times New Roman" pitchFamily="18" charset="0"/>
              </a:rPr>
              <a:t>Operaciones</a:t>
            </a:r>
            <a:endParaRPr lang="it-IT" sz="1600" b="1" i="1" dirty="0">
              <a:latin typeface="Times New Roman" pitchFamily="18" charset="0"/>
            </a:endParaRPr>
          </a:p>
        </p:txBody>
      </p:sp>
      <p:sp>
        <p:nvSpPr>
          <p:cNvPr id="22543" name="Text Box 21"/>
          <p:cNvSpPr txBox="1">
            <a:spLocks noChangeArrowheads="1"/>
          </p:cNvSpPr>
          <p:nvPr/>
        </p:nvSpPr>
        <p:spPr bwMode="auto">
          <a:xfrm>
            <a:off x="7678001" y="5405182"/>
            <a:ext cx="9921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it-IT" sz="1200" b="1" dirty="0">
                <a:solidFill>
                  <a:srgbClr val="C00000"/>
                </a:solidFill>
                <a:latin typeface="Times New Roman" pitchFamily="18" charset="0"/>
              </a:rPr>
              <a:t>Salida</a:t>
            </a:r>
          </a:p>
        </p:txBody>
      </p:sp>
      <p:sp>
        <p:nvSpPr>
          <p:cNvPr id="22549" name="Line 29"/>
          <p:cNvSpPr>
            <a:spLocks noChangeShapeType="1"/>
          </p:cNvSpPr>
          <p:nvPr/>
        </p:nvSpPr>
        <p:spPr bwMode="auto">
          <a:xfrm flipV="1">
            <a:off x="6847386" y="5419464"/>
            <a:ext cx="1966063" cy="15875"/>
          </a:xfrm>
          <a:prstGeom prst="line">
            <a:avLst/>
          </a:prstGeom>
          <a:noFill/>
          <a:ln w="28575">
            <a:solidFill>
              <a:srgbClr val="080808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srgbClr val="FFFFFF"/>
              </a:solidFill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8954711" y="2934427"/>
            <a:ext cx="1334924" cy="3370263"/>
            <a:chOff x="7311363" y="2914650"/>
            <a:chExt cx="1334924" cy="3370263"/>
          </a:xfrm>
        </p:grpSpPr>
        <p:sp>
          <p:nvSpPr>
            <p:cNvPr id="2201630" name="Rectangle 30"/>
            <p:cNvSpPr>
              <a:spLocks noChangeArrowheads="1"/>
            </p:cNvSpPr>
            <p:nvPr/>
          </p:nvSpPr>
          <p:spPr bwMode="auto">
            <a:xfrm>
              <a:off x="7311363" y="2914650"/>
              <a:ext cx="1193800" cy="3370263"/>
            </a:xfrm>
            <a:prstGeom prst="rect">
              <a:avLst/>
            </a:prstGeom>
            <a:solidFill>
              <a:srgbClr val="AD6B59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PE">
                <a:solidFill>
                  <a:srgbClr val="FFFFFF"/>
                </a:solidFill>
              </a:endParaRPr>
            </a:p>
          </p:txBody>
        </p:sp>
        <p:sp>
          <p:nvSpPr>
            <p:cNvPr id="22551" name="Text Box 31"/>
            <p:cNvSpPr txBox="1">
              <a:spLocks noChangeArrowheads="1"/>
            </p:cNvSpPr>
            <p:nvPr/>
          </p:nvSpPr>
          <p:spPr bwMode="auto">
            <a:xfrm>
              <a:off x="7403275" y="5447715"/>
              <a:ext cx="124301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it-IT" b="1" dirty="0">
                  <a:latin typeface="Arial Narrow" pitchFamily="34" charset="0"/>
                </a:rPr>
                <a:t>Productos y servicios</a:t>
              </a:r>
            </a:p>
          </p:txBody>
        </p:sp>
        <p:sp>
          <p:nvSpPr>
            <p:cNvPr id="22552" name="Text Box 32"/>
            <p:cNvSpPr txBox="1">
              <a:spLocks noChangeArrowheads="1"/>
            </p:cNvSpPr>
            <p:nvPr/>
          </p:nvSpPr>
          <p:spPr bwMode="auto">
            <a:xfrm>
              <a:off x="7322154" y="4340225"/>
              <a:ext cx="1172536" cy="584775"/>
            </a:xfrm>
            <a:prstGeom prst="rect">
              <a:avLst/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it-IT" sz="1600" b="1" dirty="0">
                  <a:latin typeface="Arial Narrow" pitchFamily="34" charset="0"/>
                </a:rPr>
                <a:t>Satisfaccióndel cliente</a:t>
              </a:r>
            </a:p>
          </p:txBody>
        </p:sp>
      </p:grpSp>
      <p:sp>
        <p:nvSpPr>
          <p:cNvPr id="22553" name="Text Box 33"/>
          <p:cNvSpPr txBox="1">
            <a:spLocks noChangeArrowheads="1"/>
          </p:cNvSpPr>
          <p:nvPr/>
        </p:nvSpPr>
        <p:spPr bwMode="auto">
          <a:xfrm>
            <a:off x="5153322" y="2265018"/>
            <a:ext cx="1406525" cy="307777"/>
          </a:xfrm>
          <a:prstGeom prst="rect">
            <a:avLst/>
          </a:prstGeom>
          <a:solidFill>
            <a:srgbClr val="00206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400" b="1" i="1" dirty="0">
                <a:solidFill>
                  <a:schemeClr val="bg1"/>
                </a:solidFill>
                <a:latin typeface="Times New Roman" pitchFamily="18" charset="0"/>
              </a:rPr>
              <a:t>5 </a:t>
            </a:r>
            <a:r>
              <a:rPr lang="en-US" sz="1400" b="1" i="1" dirty="0" err="1">
                <a:solidFill>
                  <a:schemeClr val="bg1"/>
                </a:solidFill>
                <a:latin typeface="Times New Roman" pitchFamily="18" charset="0"/>
              </a:rPr>
              <a:t>Liderazgo</a:t>
            </a:r>
            <a:endParaRPr lang="en-US" sz="1400" b="1" i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 useBgFill="1"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817680" y="3365820"/>
            <a:ext cx="1542839" cy="584775"/>
          </a:xfrm>
          <a:prstGeom prst="rect">
            <a:avLst/>
          </a:prstGeom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wrap="square"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600" b="1" i="1" dirty="0">
                <a:latin typeface="Times New Roman" pitchFamily="18" charset="0"/>
              </a:rPr>
              <a:t>9 </a:t>
            </a:r>
            <a:r>
              <a:rPr lang="en-US" sz="1600" b="1" i="1" dirty="0" err="1">
                <a:latin typeface="Times New Roman" pitchFamily="18" charset="0"/>
              </a:rPr>
              <a:t>Evaluacion</a:t>
            </a:r>
            <a:r>
              <a:rPr lang="en-US" sz="1600" b="1" i="1" dirty="0">
                <a:latin typeface="Times New Roman" pitchFamily="18" charset="0"/>
              </a:rPr>
              <a:t> del </a:t>
            </a:r>
            <a:r>
              <a:rPr lang="en-US" sz="1600" b="1" i="1" dirty="0" err="1">
                <a:latin typeface="Times New Roman" pitchFamily="18" charset="0"/>
              </a:rPr>
              <a:t>desempeño</a:t>
            </a:r>
            <a:endParaRPr lang="en-US" sz="1600" b="1" i="1" dirty="0">
              <a:latin typeface="Times New Roman" pitchFamily="18" charset="0"/>
            </a:endParaRPr>
          </a:p>
        </p:txBody>
      </p:sp>
      <p:grpSp>
        <p:nvGrpSpPr>
          <p:cNvPr id="22554" name="Group 34"/>
          <p:cNvGrpSpPr>
            <a:grpSpLocks/>
          </p:cNvGrpSpPr>
          <p:nvPr/>
        </p:nvGrpSpPr>
        <p:grpSpPr bwMode="auto">
          <a:xfrm rot="6102605" flipV="1">
            <a:off x="6708102" y="2381981"/>
            <a:ext cx="550862" cy="747713"/>
            <a:chOff x="2155" y="1480"/>
            <a:chExt cx="1923" cy="1353"/>
          </a:xfrm>
        </p:grpSpPr>
        <p:sp>
          <p:nvSpPr>
            <p:cNvPr id="22557" name="Freeform 35"/>
            <p:cNvSpPr>
              <a:spLocks/>
            </p:cNvSpPr>
            <p:nvPr/>
          </p:nvSpPr>
          <p:spPr bwMode="auto">
            <a:xfrm>
              <a:off x="2268" y="1520"/>
              <a:ext cx="1732" cy="1200"/>
            </a:xfrm>
            <a:custGeom>
              <a:avLst/>
              <a:gdLst>
                <a:gd name="T0" fmla="*/ 58 w 1732"/>
                <a:gd name="T1" fmla="*/ 0 h 1200"/>
                <a:gd name="T2" fmla="*/ 716 w 1732"/>
                <a:gd name="T3" fmla="*/ 296 h 1200"/>
                <a:gd name="T4" fmla="*/ 568 w 1732"/>
                <a:gd name="T5" fmla="*/ 392 h 1200"/>
                <a:gd name="T6" fmla="*/ 605 w 1732"/>
                <a:gd name="T7" fmla="*/ 446 h 1200"/>
                <a:gd name="T8" fmla="*/ 643 w 1732"/>
                <a:gd name="T9" fmla="*/ 497 h 1200"/>
                <a:gd name="T10" fmla="*/ 687 w 1732"/>
                <a:gd name="T11" fmla="*/ 551 h 1200"/>
                <a:gd name="T12" fmla="*/ 739 w 1732"/>
                <a:gd name="T13" fmla="*/ 607 h 1200"/>
                <a:gd name="T14" fmla="*/ 789 w 1732"/>
                <a:gd name="T15" fmla="*/ 663 h 1200"/>
                <a:gd name="T16" fmla="*/ 845 w 1732"/>
                <a:gd name="T17" fmla="*/ 718 h 1200"/>
                <a:gd name="T18" fmla="*/ 900 w 1732"/>
                <a:gd name="T19" fmla="*/ 770 h 1200"/>
                <a:gd name="T20" fmla="*/ 964 w 1732"/>
                <a:gd name="T21" fmla="*/ 824 h 1200"/>
                <a:gd name="T22" fmla="*/ 1031 w 1732"/>
                <a:gd name="T23" fmla="*/ 879 h 1200"/>
                <a:gd name="T24" fmla="*/ 1094 w 1732"/>
                <a:gd name="T25" fmla="*/ 922 h 1200"/>
                <a:gd name="T26" fmla="*/ 1158 w 1732"/>
                <a:gd name="T27" fmla="*/ 966 h 1200"/>
                <a:gd name="T28" fmla="*/ 1225 w 1732"/>
                <a:gd name="T29" fmla="*/ 1006 h 1200"/>
                <a:gd name="T30" fmla="*/ 1288 w 1732"/>
                <a:gd name="T31" fmla="*/ 1041 h 1200"/>
                <a:gd name="T32" fmla="*/ 1359 w 1732"/>
                <a:gd name="T33" fmla="*/ 1077 h 1200"/>
                <a:gd name="T34" fmla="*/ 1434 w 1732"/>
                <a:gd name="T35" fmla="*/ 1108 h 1200"/>
                <a:gd name="T36" fmla="*/ 1494 w 1732"/>
                <a:gd name="T37" fmla="*/ 1133 h 1200"/>
                <a:gd name="T38" fmla="*/ 1567 w 1732"/>
                <a:gd name="T39" fmla="*/ 1156 h 1200"/>
                <a:gd name="T40" fmla="*/ 1624 w 1732"/>
                <a:gd name="T41" fmla="*/ 1171 h 1200"/>
                <a:gd name="T42" fmla="*/ 1672 w 1732"/>
                <a:gd name="T43" fmla="*/ 1183 h 1200"/>
                <a:gd name="T44" fmla="*/ 1732 w 1732"/>
                <a:gd name="T45" fmla="*/ 1190 h 1200"/>
                <a:gd name="T46" fmla="*/ 1684 w 1732"/>
                <a:gd name="T47" fmla="*/ 1194 h 1200"/>
                <a:gd name="T48" fmla="*/ 1632 w 1732"/>
                <a:gd name="T49" fmla="*/ 1200 h 1200"/>
                <a:gd name="T50" fmla="*/ 1570 w 1732"/>
                <a:gd name="T51" fmla="*/ 1200 h 1200"/>
                <a:gd name="T52" fmla="*/ 1503 w 1732"/>
                <a:gd name="T53" fmla="*/ 1194 h 1200"/>
                <a:gd name="T54" fmla="*/ 1426 w 1732"/>
                <a:gd name="T55" fmla="*/ 1190 h 1200"/>
                <a:gd name="T56" fmla="*/ 1352 w 1732"/>
                <a:gd name="T57" fmla="*/ 1183 h 1200"/>
                <a:gd name="T58" fmla="*/ 1281 w 1732"/>
                <a:gd name="T59" fmla="*/ 1175 h 1200"/>
                <a:gd name="T60" fmla="*/ 1213 w 1732"/>
                <a:gd name="T61" fmla="*/ 1167 h 1200"/>
                <a:gd name="T62" fmla="*/ 1142 w 1732"/>
                <a:gd name="T63" fmla="*/ 1156 h 1200"/>
                <a:gd name="T64" fmla="*/ 1075 w 1732"/>
                <a:gd name="T65" fmla="*/ 1144 h 1200"/>
                <a:gd name="T66" fmla="*/ 995 w 1732"/>
                <a:gd name="T67" fmla="*/ 1133 h 1200"/>
                <a:gd name="T68" fmla="*/ 945 w 1732"/>
                <a:gd name="T69" fmla="*/ 1119 h 1200"/>
                <a:gd name="T70" fmla="*/ 868 w 1732"/>
                <a:gd name="T71" fmla="*/ 1104 h 1200"/>
                <a:gd name="T72" fmla="*/ 797 w 1732"/>
                <a:gd name="T73" fmla="*/ 1085 h 1200"/>
                <a:gd name="T74" fmla="*/ 730 w 1732"/>
                <a:gd name="T75" fmla="*/ 1066 h 1200"/>
                <a:gd name="T76" fmla="*/ 659 w 1732"/>
                <a:gd name="T77" fmla="*/ 1041 h 1200"/>
                <a:gd name="T78" fmla="*/ 599 w 1732"/>
                <a:gd name="T79" fmla="*/ 1018 h 1200"/>
                <a:gd name="T80" fmla="*/ 540 w 1732"/>
                <a:gd name="T81" fmla="*/ 993 h 1200"/>
                <a:gd name="T82" fmla="*/ 480 w 1732"/>
                <a:gd name="T83" fmla="*/ 962 h 1200"/>
                <a:gd name="T84" fmla="*/ 421 w 1732"/>
                <a:gd name="T85" fmla="*/ 927 h 1200"/>
                <a:gd name="T86" fmla="*/ 357 w 1732"/>
                <a:gd name="T87" fmla="*/ 883 h 1200"/>
                <a:gd name="T88" fmla="*/ 294 w 1732"/>
                <a:gd name="T89" fmla="*/ 828 h 1200"/>
                <a:gd name="T90" fmla="*/ 238 w 1732"/>
                <a:gd name="T91" fmla="*/ 774 h 1200"/>
                <a:gd name="T92" fmla="*/ 186 w 1732"/>
                <a:gd name="T93" fmla="*/ 709 h 1200"/>
                <a:gd name="T94" fmla="*/ 144 w 1732"/>
                <a:gd name="T95" fmla="*/ 643 h 1200"/>
                <a:gd name="T96" fmla="*/ 0 w 1732"/>
                <a:gd name="T97" fmla="*/ 730 h 1200"/>
                <a:gd name="T98" fmla="*/ 58 w 1732"/>
                <a:gd name="T99" fmla="*/ 0 h 12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32"/>
                <a:gd name="T151" fmla="*/ 0 h 1200"/>
                <a:gd name="T152" fmla="*/ 1732 w 1732"/>
                <a:gd name="T153" fmla="*/ 1200 h 12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32" h="1200">
                  <a:moveTo>
                    <a:pt x="58" y="0"/>
                  </a:moveTo>
                  <a:lnTo>
                    <a:pt x="716" y="296"/>
                  </a:lnTo>
                  <a:lnTo>
                    <a:pt x="568" y="392"/>
                  </a:lnTo>
                  <a:lnTo>
                    <a:pt x="605" y="446"/>
                  </a:lnTo>
                  <a:lnTo>
                    <a:pt x="643" y="497"/>
                  </a:lnTo>
                  <a:lnTo>
                    <a:pt x="687" y="551"/>
                  </a:lnTo>
                  <a:lnTo>
                    <a:pt x="739" y="607"/>
                  </a:lnTo>
                  <a:lnTo>
                    <a:pt x="789" y="663"/>
                  </a:lnTo>
                  <a:lnTo>
                    <a:pt x="845" y="718"/>
                  </a:lnTo>
                  <a:lnTo>
                    <a:pt x="900" y="770"/>
                  </a:lnTo>
                  <a:lnTo>
                    <a:pt x="964" y="824"/>
                  </a:lnTo>
                  <a:lnTo>
                    <a:pt x="1031" y="879"/>
                  </a:lnTo>
                  <a:lnTo>
                    <a:pt x="1094" y="922"/>
                  </a:lnTo>
                  <a:lnTo>
                    <a:pt x="1158" y="966"/>
                  </a:lnTo>
                  <a:lnTo>
                    <a:pt x="1225" y="1006"/>
                  </a:lnTo>
                  <a:lnTo>
                    <a:pt x="1288" y="1041"/>
                  </a:lnTo>
                  <a:lnTo>
                    <a:pt x="1359" y="1077"/>
                  </a:lnTo>
                  <a:lnTo>
                    <a:pt x="1434" y="1108"/>
                  </a:lnTo>
                  <a:lnTo>
                    <a:pt x="1494" y="1133"/>
                  </a:lnTo>
                  <a:lnTo>
                    <a:pt x="1567" y="1156"/>
                  </a:lnTo>
                  <a:lnTo>
                    <a:pt x="1624" y="1171"/>
                  </a:lnTo>
                  <a:lnTo>
                    <a:pt x="1672" y="1183"/>
                  </a:lnTo>
                  <a:lnTo>
                    <a:pt x="1732" y="1190"/>
                  </a:lnTo>
                  <a:lnTo>
                    <a:pt x="1684" y="1194"/>
                  </a:lnTo>
                  <a:lnTo>
                    <a:pt x="1632" y="1200"/>
                  </a:lnTo>
                  <a:lnTo>
                    <a:pt x="1570" y="1200"/>
                  </a:lnTo>
                  <a:lnTo>
                    <a:pt x="1503" y="1194"/>
                  </a:lnTo>
                  <a:lnTo>
                    <a:pt x="1426" y="1190"/>
                  </a:lnTo>
                  <a:lnTo>
                    <a:pt x="1352" y="1183"/>
                  </a:lnTo>
                  <a:lnTo>
                    <a:pt x="1281" y="1175"/>
                  </a:lnTo>
                  <a:lnTo>
                    <a:pt x="1213" y="1167"/>
                  </a:lnTo>
                  <a:lnTo>
                    <a:pt x="1142" y="1156"/>
                  </a:lnTo>
                  <a:lnTo>
                    <a:pt x="1075" y="1144"/>
                  </a:lnTo>
                  <a:lnTo>
                    <a:pt x="995" y="1133"/>
                  </a:lnTo>
                  <a:lnTo>
                    <a:pt x="945" y="1119"/>
                  </a:lnTo>
                  <a:lnTo>
                    <a:pt x="868" y="1104"/>
                  </a:lnTo>
                  <a:lnTo>
                    <a:pt x="797" y="1085"/>
                  </a:lnTo>
                  <a:lnTo>
                    <a:pt x="730" y="1066"/>
                  </a:lnTo>
                  <a:lnTo>
                    <a:pt x="659" y="1041"/>
                  </a:lnTo>
                  <a:lnTo>
                    <a:pt x="599" y="1018"/>
                  </a:lnTo>
                  <a:lnTo>
                    <a:pt x="540" y="993"/>
                  </a:lnTo>
                  <a:lnTo>
                    <a:pt x="480" y="962"/>
                  </a:lnTo>
                  <a:lnTo>
                    <a:pt x="421" y="927"/>
                  </a:lnTo>
                  <a:lnTo>
                    <a:pt x="357" y="883"/>
                  </a:lnTo>
                  <a:lnTo>
                    <a:pt x="294" y="828"/>
                  </a:lnTo>
                  <a:lnTo>
                    <a:pt x="238" y="774"/>
                  </a:lnTo>
                  <a:lnTo>
                    <a:pt x="186" y="709"/>
                  </a:lnTo>
                  <a:lnTo>
                    <a:pt x="144" y="643"/>
                  </a:lnTo>
                  <a:lnTo>
                    <a:pt x="0" y="7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8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  <p:sp>
          <p:nvSpPr>
            <p:cNvPr id="22558" name="Freeform 36"/>
            <p:cNvSpPr>
              <a:spLocks/>
            </p:cNvSpPr>
            <p:nvPr/>
          </p:nvSpPr>
          <p:spPr bwMode="auto">
            <a:xfrm>
              <a:off x="2155" y="1480"/>
              <a:ext cx="1923" cy="1353"/>
            </a:xfrm>
            <a:custGeom>
              <a:avLst/>
              <a:gdLst>
                <a:gd name="T0" fmla="*/ 829 w 1923"/>
                <a:gd name="T1" fmla="*/ 336 h 1353"/>
                <a:gd name="T2" fmla="*/ 718 w 1923"/>
                <a:gd name="T3" fmla="*/ 486 h 1353"/>
                <a:gd name="T4" fmla="*/ 800 w 1923"/>
                <a:gd name="T5" fmla="*/ 591 h 1353"/>
                <a:gd name="T6" fmla="*/ 902 w 1923"/>
                <a:gd name="T7" fmla="*/ 703 h 1353"/>
                <a:gd name="T8" fmla="*/ 1013 w 1923"/>
                <a:gd name="T9" fmla="*/ 810 h 1353"/>
                <a:gd name="T10" fmla="*/ 1144 w 1923"/>
                <a:gd name="T11" fmla="*/ 919 h 1353"/>
                <a:gd name="T12" fmla="*/ 1271 w 1923"/>
                <a:gd name="T13" fmla="*/ 1006 h 1353"/>
                <a:gd name="T14" fmla="*/ 1401 w 1923"/>
                <a:gd name="T15" fmla="*/ 1081 h 1353"/>
                <a:gd name="T16" fmla="*/ 1547 w 1923"/>
                <a:gd name="T17" fmla="*/ 1148 h 1353"/>
                <a:gd name="T18" fmla="*/ 1680 w 1923"/>
                <a:gd name="T19" fmla="*/ 1196 h 1353"/>
                <a:gd name="T20" fmla="*/ 1785 w 1923"/>
                <a:gd name="T21" fmla="*/ 1223 h 1353"/>
                <a:gd name="T22" fmla="*/ 1797 w 1923"/>
                <a:gd name="T23" fmla="*/ 1234 h 1353"/>
                <a:gd name="T24" fmla="*/ 1683 w 1923"/>
                <a:gd name="T25" fmla="*/ 1240 h 1353"/>
                <a:gd name="T26" fmla="*/ 1539 w 1923"/>
                <a:gd name="T27" fmla="*/ 1230 h 1353"/>
                <a:gd name="T28" fmla="*/ 1394 w 1923"/>
                <a:gd name="T29" fmla="*/ 1215 h 1353"/>
                <a:gd name="T30" fmla="*/ 1255 w 1923"/>
                <a:gd name="T31" fmla="*/ 1196 h 1353"/>
                <a:gd name="T32" fmla="*/ 1108 w 1923"/>
                <a:gd name="T33" fmla="*/ 1173 h 1353"/>
                <a:gd name="T34" fmla="*/ 981 w 1923"/>
                <a:gd name="T35" fmla="*/ 1144 h 1353"/>
                <a:gd name="T36" fmla="*/ 843 w 1923"/>
                <a:gd name="T37" fmla="*/ 1106 h 1353"/>
                <a:gd name="T38" fmla="*/ 712 w 1923"/>
                <a:gd name="T39" fmla="*/ 1058 h 1353"/>
                <a:gd name="T40" fmla="*/ 593 w 1923"/>
                <a:gd name="T41" fmla="*/ 1002 h 1353"/>
                <a:gd name="T42" fmla="*/ 470 w 1923"/>
                <a:gd name="T43" fmla="*/ 923 h 1353"/>
                <a:gd name="T44" fmla="*/ 351 w 1923"/>
                <a:gd name="T45" fmla="*/ 814 h 1353"/>
                <a:gd name="T46" fmla="*/ 257 w 1923"/>
                <a:gd name="T47" fmla="*/ 683 h 1353"/>
                <a:gd name="T48" fmla="*/ 169 w 1923"/>
                <a:gd name="T49" fmla="*/ 40 h 1353"/>
                <a:gd name="T50" fmla="*/ 79 w 1923"/>
                <a:gd name="T51" fmla="*/ 223 h 1353"/>
                <a:gd name="T52" fmla="*/ 146 w 1923"/>
                <a:gd name="T53" fmla="*/ 927 h 1353"/>
                <a:gd name="T54" fmla="*/ 253 w 1923"/>
                <a:gd name="T55" fmla="*/ 1025 h 1353"/>
                <a:gd name="T56" fmla="*/ 393 w 1923"/>
                <a:gd name="T57" fmla="*/ 1129 h 1353"/>
                <a:gd name="T58" fmla="*/ 537 w 1923"/>
                <a:gd name="T59" fmla="*/ 1204 h 1353"/>
                <a:gd name="T60" fmla="*/ 708 w 1923"/>
                <a:gd name="T61" fmla="*/ 1259 h 1353"/>
                <a:gd name="T62" fmla="*/ 879 w 1923"/>
                <a:gd name="T63" fmla="*/ 1294 h 1353"/>
                <a:gd name="T64" fmla="*/ 1073 w 1923"/>
                <a:gd name="T65" fmla="*/ 1323 h 1353"/>
                <a:gd name="T66" fmla="*/ 1286 w 1923"/>
                <a:gd name="T67" fmla="*/ 1342 h 1353"/>
                <a:gd name="T68" fmla="*/ 1499 w 1923"/>
                <a:gd name="T69" fmla="*/ 1353 h 1353"/>
                <a:gd name="T70" fmla="*/ 1923 w 1923"/>
                <a:gd name="T71" fmla="*/ 1215 h 1353"/>
                <a:gd name="T72" fmla="*/ 1737 w 1923"/>
                <a:gd name="T73" fmla="*/ 1184 h 1353"/>
                <a:gd name="T74" fmla="*/ 1564 w 1923"/>
                <a:gd name="T75" fmla="*/ 1129 h 1353"/>
                <a:gd name="T76" fmla="*/ 1397 w 1923"/>
                <a:gd name="T77" fmla="*/ 1050 h 1353"/>
                <a:gd name="T78" fmla="*/ 1230 w 1923"/>
                <a:gd name="T79" fmla="*/ 946 h 1353"/>
                <a:gd name="T80" fmla="*/ 1077 w 1923"/>
                <a:gd name="T81" fmla="*/ 829 h 1353"/>
                <a:gd name="T82" fmla="*/ 902 w 1923"/>
                <a:gd name="T83" fmla="*/ 662 h 1353"/>
                <a:gd name="T84" fmla="*/ 800 w 1923"/>
                <a:gd name="T85" fmla="*/ 543 h 1353"/>
                <a:gd name="T86" fmla="*/ 871 w 1923"/>
                <a:gd name="T87" fmla="*/ 324 h 1353"/>
                <a:gd name="T88" fmla="*/ 169 w 1923"/>
                <a:gd name="T89" fmla="*/ 40 h 135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23"/>
                <a:gd name="T136" fmla="*/ 0 h 1353"/>
                <a:gd name="T137" fmla="*/ 1923 w 1923"/>
                <a:gd name="T138" fmla="*/ 1353 h 135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23" h="1353">
                  <a:moveTo>
                    <a:pt x="171" y="40"/>
                  </a:moveTo>
                  <a:lnTo>
                    <a:pt x="829" y="336"/>
                  </a:lnTo>
                  <a:lnTo>
                    <a:pt x="681" y="432"/>
                  </a:lnTo>
                  <a:lnTo>
                    <a:pt x="718" y="486"/>
                  </a:lnTo>
                  <a:lnTo>
                    <a:pt x="756" y="537"/>
                  </a:lnTo>
                  <a:lnTo>
                    <a:pt x="800" y="591"/>
                  </a:lnTo>
                  <a:lnTo>
                    <a:pt x="852" y="647"/>
                  </a:lnTo>
                  <a:lnTo>
                    <a:pt x="902" y="703"/>
                  </a:lnTo>
                  <a:lnTo>
                    <a:pt x="958" y="758"/>
                  </a:lnTo>
                  <a:lnTo>
                    <a:pt x="1013" y="810"/>
                  </a:lnTo>
                  <a:lnTo>
                    <a:pt x="1077" y="864"/>
                  </a:lnTo>
                  <a:lnTo>
                    <a:pt x="1144" y="919"/>
                  </a:lnTo>
                  <a:lnTo>
                    <a:pt x="1207" y="962"/>
                  </a:lnTo>
                  <a:lnTo>
                    <a:pt x="1271" y="1006"/>
                  </a:lnTo>
                  <a:lnTo>
                    <a:pt x="1338" y="1046"/>
                  </a:lnTo>
                  <a:lnTo>
                    <a:pt x="1401" y="1081"/>
                  </a:lnTo>
                  <a:lnTo>
                    <a:pt x="1472" y="1117"/>
                  </a:lnTo>
                  <a:lnTo>
                    <a:pt x="1547" y="1148"/>
                  </a:lnTo>
                  <a:lnTo>
                    <a:pt x="1607" y="1173"/>
                  </a:lnTo>
                  <a:lnTo>
                    <a:pt x="1680" y="1196"/>
                  </a:lnTo>
                  <a:lnTo>
                    <a:pt x="1737" y="1211"/>
                  </a:lnTo>
                  <a:lnTo>
                    <a:pt x="1785" y="1223"/>
                  </a:lnTo>
                  <a:lnTo>
                    <a:pt x="1845" y="1230"/>
                  </a:lnTo>
                  <a:lnTo>
                    <a:pt x="1797" y="1234"/>
                  </a:lnTo>
                  <a:lnTo>
                    <a:pt x="1745" y="1240"/>
                  </a:lnTo>
                  <a:lnTo>
                    <a:pt x="1683" y="1240"/>
                  </a:lnTo>
                  <a:lnTo>
                    <a:pt x="1616" y="1234"/>
                  </a:lnTo>
                  <a:lnTo>
                    <a:pt x="1539" y="1230"/>
                  </a:lnTo>
                  <a:lnTo>
                    <a:pt x="1465" y="1223"/>
                  </a:lnTo>
                  <a:lnTo>
                    <a:pt x="1394" y="1215"/>
                  </a:lnTo>
                  <a:lnTo>
                    <a:pt x="1326" y="1207"/>
                  </a:lnTo>
                  <a:lnTo>
                    <a:pt x="1255" y="1196"/>
                  </a:lnTo>
                  <a:lnTo>
                    <a:pt x="1188" y="1184"/>
                  </a:lnTo>
                  <a:lnTo>
                    <a:pt x="1108" y="1173"/>
                  </a:lnTo>
                  <a:lnTo>
                    <a:pt x="1058" y="1159"/>
                  </a:lnTo>
                  <a:lnTo>
                    <a:pt x="981" y="1144"/>
                  </a:lnTo>
                  <a:lnTo>
                    <a:pt x="910" y="1125"/>
                  </a:lnTo>
                  <a:lnTo>
                    <a:pt x="843" y="1106"/>
                  </a:lnTo>
                  <a:lnTo>
                    <a:pt x="772" y="1081"/>
                  </a:lnTo>
                  <a:lnTo>
                    <a:pt x="712" y="1058"/>
                  </a:lnTo>
                  <a:lnTo>
                    <a:pt x="653" y="1033"/>
                  </a:lnTo>
                  <a:lnTo>
                    <a:pt x="593" y="1002"/>
                  </a:lnTo>
                  <a:lnTo>
                    <a:pt x="534" y="967"/>
                  </a:lnTo>
                  <a:lnTo>
                    <a:pt x="470" y="923"/>
                  </a:lnTo>
                  <a:lnTo>
                    <a:pt x="407" y="868"/>
                  </a:lnTo>
                  <a:lnTo>
                    <a:pt x="351" y="814"/>
                  </a:lnTo>
                  <a:lnTo>
                    <a:pt x="299" y="749"/>
                  </a:lnTo>
                  <a:lnTo>
                    <a:pt x="257" y="683"/>
                  </a:lnTo>
                  <a:lnTo>
                    <a:pt x="113" y="770"/>
                  </a:lnTo>
                  <a:lnTo>
                    <a:pt x="169" y="40"/>
                  </a:lnTo>
                  <a:lnTo>
                    <a:pt x="153" y="0"/>
                  </a:lnTo>
                  <a:lnTo>
                    <a:pt x="79" y="223"/>
                  </a:lnTo>
                  <a:lnTo>
                    <a:pt x="0" y="1006"/>
                  </a:lnTo>
                  <a:lnTo>
                    <a:pt x="146" y="927"/>
                  </a:lnTo>
                  <a:lnTo>
                    <a:pt x="198" y="979"/>
                  </a:lnTo>
                  <a:lnTo>
                    <a:pt x="253" y="1025"/>
                  </a:lnTo>
                  <a:lnTo>
                    <a:pt x="317" y="1077"/>
                  </a:lnTo>
                  <a:lnTo>
                    <a:pt x="393" y="1129"/>
                  </a:lnTo>
                  <a:lnTo>
                    <a:pt x="459" y="1167"/>
                  </a:lnTo>
                  <a:lnTo>
                    <a:pt x="537" y="1204"/>
                  </a:lnTo>
                  <a:lnTo>
                    <a:pt x="626" y="1234"/>
                  </a:lnTo>
                  <a:lnTo>
                    <a:pt x="708" y="1259"/>
                  </a:lnTo>
                  <a:lnTo>
                    <a:pt x="791" y="1278"/>
                  </a:lnTo>
                  <a:lnTo>
                    <a:pt x="879" y="1294"/>
                  </a:lnTo>
                  <a:lnTo>
                    <a:pt x="973" y="1311"/>
                  </a:lnTo>
                  <a:lnTo>
                    <a:pt x="1073" y="1323"/>
                  </a:lnTo>
                  <a:lnTo>
                    <a:pt x="1179" y="1332"/>
                  </a:lnTo>
                  <a:lnTo>
                    <a:pt x="1286" y="1342"/>
                  </a:lnTo>
                  <a:lnTo>
                    <a:pt x="1394" y="1349"/>
                  </a:lnTo>
                  <a:lnTo>
                    <a:pt x="1499" y="1353"/>
                  </a:lnTo>
                  <a:lnTo>
                    <a:pt x="1662" y="1353"/>
                  </a:lnTo>
                  <a:lnTo>
                    <a:pt x="1923" y="1215"/>
                  </a:lnTo>
                  <a:lnTo>
                    <a:pt x="1833" y="1204"/>
                  </a:lnTo>
                  <a:lnTo>
                    <a:pt x="1737" y="1184"/>
                  </a:lnTo>
                  <a:lnTo>
                    <a:pt x="1655" y="1159"/>
                  </a:lnTo>
                  <a:lnTo>
                    <a:pt x="1564" y="1129"/>
                  </a:lnTo>
                  <a:lnTo>
                    <a:pt x="1476" y="1088"/>
                  </a:lnTo>
                  <a:lnTo>
                    <a:pt x="1397" y="1050"/>
                  </a:lnTo>
                  <a:lnTo>
                    <a:pt x="1311" y="998"/>
                  </a:lnTo>
                  <a:lnTo>
                    <a:pt x="1230" y="946"/>
                  </a:lnTo>
                  <a:lnTo>
                    <a:pt x="1155" y="891"/>
                  </a:lnTo>
                  <a:lnTo>
                    <a:pt x="1077" y="829"/>
                  </a:lnTo>
                  <a:lnTo>
                    <a:pt x="1017" y="777"/>
                  </a:lnTo>
                  <a:lnTo>
                    <a:pt x="902" y="662"/>
                  </a:lnTo>
                  <a:lnTo>
                    <a:pt x="848" y="605"/>
                  </a:lnTo>
                  <a:lnTo>
                    <a:pt x="800" y="543"/>
                  </a:lnTo>
                  <a:lnTo>
                    <a:pt x="760" y="489"/>
                  </a:lnTo>
                  <a:lnTo>
                    <a:pt x="871" y="324"/>
                  </a:lnTo>
                  <a:lnTo>
                    <a:pt x="153" y="0"/>
                  </a:lnTo>
                  <a:lnTo>
                    <a:pt x="169" y="40"/>
                  </a:lnTo>
                  <a:lnTo>
                    <a:pt x="171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</p:grpSp>
      <p:sp>
        <p:nvSpPr>
          <p:cNvPr id="2201637" name="Rectangle 37"/>
          <p:cNvSpPr>
            <a:spLocks noChangeArrowheads="1"/>
          </p:cNvSpPr>
          <p:nvPr/>
        </p:nvSpPr>
        <p:spPr bwMode="auto">
          <a:xfrm>
            <a:off x="1631950" y="115889"/>
            <a:ext cx="8915400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4000" b="1" i="1" dirty="0">
                <a:solidFill>
                  <a:srgbClr val="FFFFCC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MODELO ISO 9001:2015</a:t>
            </a:r>
            <a:endParaRPr lang="es-ES" sz="4000" b="1" i="1" dirty="0">
              <a:solidFill>
                <a:srgbClr val="FFFFCC">
                  <a:lumMod val="7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2556" name="Picture 38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8" y="990601"/>
            <a:ext cx="6297612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5255923" y="3188531"/>
            <a:ext cx="15617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4.4.</a:t>
            </a:r>
          </a:p>
          <a:p>
            <a:pPr algn="ctr"/>
            <a:r>
              <a:rPr lang="es-MX" dirty="0">
                <a:solidFill>
                  <a:schemeClr val="bg1"/>
                </a:solidFill>
              </a:rPr>
              <a:t>Generalidades y enfoque</a:t>
            </a:r>
          </a:p>
          <a:p>
            <a:pPr algn="ctr"/>
            <a:r>
              <a:rPr lang="es-MX" dirty="0">
                <a:solidFill>
                  <a:schemeClr val="bg1"/>
                </a:solidFill>
              </a:rPr>
              <a:t>de procesos</a:t>
            </a:r>
          </a:p>
        </p:txBody>
      </p:sp>
      <p:sp useBgFill="1"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4540447" y="6033541"/>
            <a:ext cx="3096125" cy="338554"/>
          </a:xfrm>
          <a:prstGeom prst="rect">
            <a:avLst/>
          </a:prstGeom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wrap="square"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600" b="1" i="1" dirty="0">
                <a:latin typeface="Times New Roman" pitchFamily="18" charset="0"/>
              </a:rPr>
              <a:t>7 </a:t>
            </a:r>
            <a:r>
              <a:rPr lang="en-US" sz="1600" b="1" i="1" dirty="0" err="1">
                <a:latin typeface="Times New Roman" pitchFamily="18" charset="0"/>
              </a:rPr>
              <a:t>Soporte</a:t>
            </a:r>
            <a:endParaRPr lang="en-US" sz="1600" b="1" i="1" dirty="0">
              <a:latin typeface="Times New Roman" pitchFamily="18" charset="0"/>
            </a:endParaRPr>
          </a:p>
        </p:txBody>
      </p:sp>
      <p:sp useBgFill="1"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1512715" y="1973544"/>
            <a:ext cx="1871892" cy="584775"/>
          </a:xfrm>
          <a:prstGeom prst="rect">
            <a:avLst/>
          </a:prstGeom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wrap="square"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600" b="1" i="1" dirty="0">
                <a:latin typeface="Times New Roman" pitchFamily="18" charset="0"/>
              </a:rPr>
              <a:t>4 </a:t>
            </a:r>
            <a:r>
              <a:rPr lang="en-US" sz="1600" b="1" i="1" dirty="0" err="1">
                <a:latin typeface="Times New Roman" pitchFamily="18" charset="0"/>
              </a:rPr>
              <a:t>Entorno</a:t>
            </a:r>
            <a:r>
              <a:rPr lang="en-US" sz="1600" b="1" i="1" dirty="0">
                <a:latin typeface="Times New Roman" pitchFamily="18" charset="0"/>
              </a:rPr>
              <a:t> de la </a:t>
            </a:r>
            <a:r>
              <a:rPr lang="en-US" sz="1600" b="1" i="1" dirty="0" err="1">
                <a:latin typeface="Times New Roman" pitchFamily="18" charset="0"/>
              </a:rPr>
              <a:t>organizacion</a:t>
            </a:r>
            <a:endParaRPr lang="en-US" sz="1600" b="1" i="1" dirty="0">
              <a:latin typeface="Times New Roman" pitchFamily="18" charset="0"/>
            </a:endParaRPr>
          </a:p>
        </p:txBody>
      </p:sp>
      <p:sp>
        <p:nvSpPr>
          <p:cNvPr id="13" name="Flecha arriba y abajo 12"/>
          <p:cNvSpPr/>
          <p:nvPr/>
        </p:nvSpPr>
        <p:spPr>
          <a:xfrm>
            <a:off x="3060552" y="2393576"/>
            <a:ext cx="45719" cy="540851"/>
          </a:xfrm>
          <a:prstGeom prst="upDownArrow">
            <a:avLst/>
          </a:prstGeom>
          <a:solidFill>
            <a:srgbClr val="C0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izquierda y derecha 13"/>
          <p:cNvSpPr/>
          <p:nvPr/>
        </p:nvSpPr>
        <p:spPr>
          <a:xfrm>
            <a:off x="7943268" y="4033195"/>
            <a:ext cx="914805" cy="145815"/>
          </a:xfrm>
          <a:prstGeom prst="leftRightArrow">
            <a:avLst/>
          </a:prstGeom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 la derecha con muesca 14"/>
          <p:cNvSpPr/>
          <p:nvPr/>
        </p:nvSpPr>
        <p:spPr>
          <a:xfrm rot="1454255">
            <a:off x="3396859" y="2228139"/>
            <a:ext cx="2093189" cy="58174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0" name="Flecha a la derecha con muesca 59"/>
          <p:cNvSpPr/>
          <p:nvPr/>
        </p:nvSpPr>
        <p:spPr>
          <a:xfrm rot="21428321">
            <a:off x="3497416" y="4347127"/>
            <a:ext cx="835933" cy="58174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45" name="Group 23"/>
          <p:cNvGrpSpPr>
            <a:grpSpLocks/>
          </p:cNvGrpSpPr>
          <p:nvPr/>
        </p:nvGrpSpPr>
        <p:grpSpPr bwMode="auto">
          <a:xfrm rot="8795273">
            <a:off x="3805250" y="1575309"/>
            <a:ext cx="1218738" cy="1222588"/>
            <a:chOff x="2155" y="1480"/>
            <a:chExt cx="1923" cy="1353"/>
          </a:xfrm>
        </p:grpSpPr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2234" y="1520"/>
              <a:ext cx="1731" cy="1200"/>
            </a:xfrm>
            <a:custGeom>
              <a:avLst/>
              <a:gdLst>
                <a:gd name="T0" fmla="*/ 1673 w 1731"/>
                <a:gd name="T1" fmla="*/ 0 h 1200"/>
                <a:gd name="T2" fmla="*/ 1017 w 1731"/>
                <a:gd name="T3" fmla="*/ 296 h 1200"/>
                <a:gd name="T4" fmla="*/ 1163 w 1731"/>
                <a:gd name="T5" fmla="*/ 392 h 1200"/>
                <a:gd name="T6" fmla="*/ 1128 w 1731"/>
                <a:gd name="T7" fmla="*/ 446 h 1200"/>
                <a:gd name="T8" fmla="*/ 1088 w 1731"/>
                <a:gd name="T9" fmla="*/ 497 h 1200"/>
                <a:gd name="T10" fmla="*/ 1046 w 1731"/>
                <a:gd name="T11" fmla="*/ 551 h 1200"/>
                <a:gd name="T12" fmla="*/ 994 w 1731"/>
                <a:gd name="T13" fmla="*/ 607 h 1200"/>
                <a:gd name="T14" fmla="*/ 942 w 1731"/>
                <a:gd name="T15" fmla="*/ 663 h 1200"/>
                <a:gd name="T16" fmla="*/ 886 w 1731"/>
                <a:gd name="T17" fmla="*/ 718 h 1200"/>
                <a:gd name="T18" fmla="*/ 831 w 1731"/>
                <a:gd name="T19" fmla="*/ 770 h 1200"/>
                <a:gd name="T20" fmla="*/ 767 w 1731"/>
                <a:gd name="T21" fmla="*/ 824 h 1200"/>
                <a:gd name="T22" fmla="*/ 702 w 1731"/>
                <a:gd name="T23" fmla="*/ 879 h 1200"/>
                <a:gd name="T24" fmla="*/ 639 w 1731"/>
                <a:gd name="T25" fmla="*/ 922 h 1200"/>
                <a:gd name="T26" fmla="*/ 574 w 1731"/>
                <a:gd name="T27" fmla="*/ 966 h 1200"/>
                <a:gd name="T28" fmla="*/ 506 w 1731"/>
                <a:gd name="T29" fmla="*/ 1006 h 1200"/>
                <a:gd name="T30" fmla="*/ 443 w 1731"/>
                <a:gd name="T31" fmla="*/ 1041 h 1200"/>
                <a:gd name="T32" fmla="*/ 372 w 1731"/>
                <a:gd name="T33" fmla="*/ 1077 h 1200"/>
                <a:gd name="T34" fmla="*/ 297 w 1731"/>
                <a:gd name="T35" fmla="*/ 1108 h 1200"/>
                <a:gd name="T36" fmla="*/ 238 w 1731"/>
                <a:gd name="T37" fmla="*/ 1133 h 1200"/>
                <a:gd name="T38" fmla="*/ 167 w 1731"/>
                <a:gd name="T39" fmla="*/ 1156 h 1200"/>
                <a:gd name="T40" fmla="*/ 107 w 1731"/>
                <a:gd name="T41" fmla="*/ 1171 h 1200"/>
                <a:gd name="T42" fmla="*/ 61 w 1731"/>
                <a:gd name="T43" fmla="*/ 1183 h 1200"/>
                <a:gd name="T44" fmla="*/ 0 w 1731"/>
                <a:gd name="T45" fmla="*/ 1190 h 1200"/>
                <a:gd name="T46" fmla="*/ 48 w 1731"/>
                <a:gd name="T47" fmla="*/ 1194 h 1200"/>
                <a:gd name="T48" fmla="*/ 99 w 1731"/>
                <a:gd name="T49" fmla="*/ 1200 h 1200"/>
                <a:gd name="T50" fmla="*/ 163 w 1731"/>
                <a:gd name="T51" fmla="*/ 1200 h 1200"/>
                <a:gd name="T52" fmla="*/ 230 w 1731"/>
                <a:gd name="T53" fmla="*/ 1194 h 1200"/>
                <a:gd name="T54" fmla="*/ 305 w 1731"/>
                <a:gd name="T55" fmla="*/ 1190 h 1200"/>
                <a:gd name="T56" fmla="*/ 380 w 1731"/>
                <a:gd name="T57" fmla="*/ 1183 h 1200"/>
                <a:gd name="T58" fmla="*/ 453 w 1731"/>
                <a:gd name="T59" fmla="*/ 1175 h 1200"/>
                <a:gd name="T60" fmla="*/ 520 w 1731"/>
                <a:gd name="T61" fmla="*/ 1167 h 1200"/>
                <a:gd name="T62" fmla="*/ 589 w 1731"/>
                <a:gd name="T63" fmla="*/ 1156 h 1200"/>
                <a:gd name="T64" fmla="*/ 658 w 1731"/>
                <a:gd name="T65" fmla="*/ 1144 h 1200"/>
                <a:gd name="T66" fmla="*/ 737 w 1731"/>
                <a:gd name="T67" fmla="*/ 1133 h 1200"/>
                <a:gd name="T68" fmla="*/ 789 w 1731"/>
                <a:gd name="T69" fmla="*/ 1119 h 1200"/>
                <a:gd name="T70" fmla="*/ 863 w 1731"/>
                <a:gd name="T71" fmla="*/ 1104 h 1200"/>
                <a:gd name="T72" fmla="*/ 933 w 1731"/>
                <a:gd name="T73" fmla="*/ 1085 h 1200"/>
                <a:gd name="T74" fmla="*/ 1002 w 1731"/>
                <a:gd name="T75" fmla="*/ 1066 h 1200"/>
                <a:gd name="T76" fmla="*/ 1073 w 1731"/>
                <a:gd name="T77" fmla="*/ 1041 h 1200"/>
                <a:gd name="T78" fmla="*/ 1132 w 1731"/>
                <a:gd name="T79" fmla="*/ 1018 h 1200"/>
                <a:gd name="T80" fmla="*/ 1192 w 1731"/>
                <a:gd name="T81" fmla="*/ 993 h 1200"/>
                <a:gd name="T82" fmla="*/ 1251 w 1731"/>
                <a:gd name="T83" fmla="*/ 962 h 1200"/>
                <a:gd name="T84" fmla="*/ 1311 w 1731"/>
                <a:gd name="T85" fmla="*/ 927 h 1200"/>
                <a:gd name="T86" fmla="*/ 1374 w 1731"/>
                <a:gd name="T87" fmla="*/ 883 h 1200"/>
                <a:gd name="T88" fmla="*/ 1437 w 1731"/>
                <a:gd name="T89" fmla="*/ 828 h 1200"/>
                <a:gd name="T90" fmla="*/ 1493 w 1731"/>
                <a:gd name="T91" fmla="*/ 774 h 1200"/>
                <a:gd name="T92" fmla="*/ 1545 w 1731"/>
                <a:gd name="T93" fmla="*/ 709 h 1200"/>
                <a:gd name="T94" fmla="*/ 1587 w 1731"/>
                <a:gd name="T95" fmla="*/ 643 h 1200"/>
                <a:gd name="T96" fmla="*/ 1731 w 1731"/>
                <a:gd name="T97" fmla="*/ 730 h 1200"/>
                <a:gd name="T98" fmla="*/ 1673 w 1731"/>
                <a:gd name="T99" fmla="*/ 0 h 12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31"/>
                <a:gd name="T151" fmla="*/ 0 h 1200"/>
                <a:gd name="T152" fmla="*/ 1731 w 1731"/>
                <a:gd name="T153" fmla="*/ 1200 h 12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31" h="1200">
                  <a:moveTo>
                    <a:pt x="1673" y="0"/>
                  </a:moveTo>
                  <a:lnTo>
                    <a:pt x="1017" y="296"/>
                  </a:lnTo>
                  <a:lnTo>
                    <a:pt x="1163" y="392"/>
                  </a:lnTo>
                  <a:lnTo>
                    <a:pt x="1128" y="446"/>
                  </a:lnTo>
                  <a:lnTo>
                    <a:pt x="1088" y="497"/>
                  </a:lnTo>
                  <a:lnTo>
                    <a:pt x="1046" y="551"/>
                  </a:lnTo>
                  <a:lnTo>
                    <a:pt x="994" y="607"/>
                  </a:lnTo>
                  <a:lnTo>
                    <a:pt x="942" y="663"/>
                  </a:lnTo>
                  <a:lnTo>
                    <a:pt x="886" y="718"/>
                  </a:lnTo>
                  <a:lnTo>
                    <a:pt x="831" y="770"/>
                  </a:lnTo>
                  <a:lnTo>
                    <a:pt x="767" y="824"/>
                  </a:lnTo>
                  <a:lnTo>
                    <a:pt x="702" y="879"/>
                  </a:lnTo>
                  <a:lnTo>
                    <a:pt x="639" y="922"/>
                  </a:lnTo>
                  <a:lnTo>
                    <a:pt x="574" y="966"/>
                  </a:lnTo>
                  <a:lnTo>
                    <a:pt x="506" y="1006"/>
                  </a:lnTo>
                  <a:lnTo>
                    <a:pt x="443" y="1041"/>
                  </a:lnTo>
                  <a:lnTo>
                    <a:pt x="372" y="1077"/>
                  </a:lnTo>
                  <a:lnTo>
                    <a:pt x="297" y="1108"/>
                  </a:lnTo>
                  <a:lnTo>
                    <a:pt x="238" y="1133"/>
                  </a:lnTo>
                  <a:lnTo>
                    <a:pt x="167" y="1156"/>
                  </a:lnTo>
                  <a:lnTo>
                    <a:pt x="107" y="1171"/>
                  </a:lnTo>
                  <a:lnTo>
                    <a:pt x="61" y="1183"/>
                  </a:lnTo>
                  <a:lnTo>
                    <a:pt x="0" y="1190"/>
                  </a:lnTo>
                  <a:lnTo>
                    <a:pt x="48" y="1194"/>
                  </a:lnTo>
                  <a:lnTo>
                    <a:pt x="99" y="1200"/>
                  </a:lnTo>
                  <a:lnTo>
                    <a:pt x="163" y="1200"/>
                  </a:lnTo>
                  <a:lnTo>
                    <a:pt x="230" y="1194"/>
                  </a:lnTo>
                  <a:lnTo>
                    <a:pt x="305" y="1190"/>
                  </a:lnTo>
                  <a:lnTo>
                    <a:pt x="380" y="1183"/>
                  </a:lnTo>
                  <a:lnTo>
                    <a:pt x="453" y="1175"/>
                  </a:lnTo>
                  <a:lnTo>
                    <a:pt x="520" y="1167"/>
                  </a:lnTo>
                  <a:lnTo>
                    <a:pt x="589" y="1156"/>
                  </a:lnTo>
                  <a:lnTo>
                    <a:pt x="658" y="1144"/>
                  </a:lnTo>
                  <a:lnTo>
                    <a:pt x="737" y="1133"/>
                  </a:lnTo>
                  <a:lnTo>
                    <a:pt x="789" y="1119"/>
                  </a:lnTo>
                  <a:lnTo>
                    <a:pt x="863" y="1104"/>
                  </a:lnTo>
                  <a:lnTo>
                    <a:pt x="933" y="1085"/>
                  </a:lnTo>
                  <a:lnTo>
                    <a:pt x="1002" y="1066"/>
                  </a:lnTo>
                  <a:lnTo>
                    <a:pt x="1073" y="1041"/>
                  </a:lnTo>
                  <a:lnTo>
                    <a:pt x="1132" y="1018"/>
                  </a:lnTo>
                  <a:lnTo>
                    <a:pt x="1192" y="993"/>
                  </a:lnTo>
                  <a:lnTo>
                    <a:pt x="1251" y="962"/>
                  </a:lnTo>
                  <a:lnTo>
                    <a:pt x="1311" y="927"/>
                  </a:lnTo>
                  <a:lnTo>
                    <a:pt x="1374" y="883"/>
                  </a:lnTo>
                  <a:lnTo>
                    <a:pt x="1437" y="828"/>
                  </a:lnTo>
                  <a:lnTo>
                    <a:pt x="1493" y="774"/>
                  </a:lnTo>
                  <a:lnTo>
                    <a:pt x="1545" y="709"/>
                  </a:lnTo>
                  <a:lnTo>
                    <a:pt x="1587" y="643"/>
                  </a:lnTo>
                  <a:lnTo>
                    <a:pt x="1731" y="730"/>
                  </a:lnTo>
                  <a:lnTo>
                    <a:pt x="1673" y="0"/>
                  </a:lnTo>
                  <a:close/>
                </a:path>
              </a:pathLst>
            </a:custGeom>
            <a:solidFill>
              <a:srgbClr val="80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2155" y="1480"/>
              <a:ext cx="1923" cy="1353"/>
            </a:xfrm>
            <a:custGeom>
              <a:avLst/>
              <a:gdLst>
                <a:gd name="T0" fmla="*/ 1096 w 1923"/>
                <a:gd name="T1" fmla="*/ 336 h 1353"/>
                <a:gd name="T2" fmla="*/ 1207 w 1923"/>
                <a:gd name="T3" fmla="*/ 486 h 1353"/>
                <a:gd name="T4" fmla="*/ 1125 w 1923"/>
                <a:gd name="T5" fmla="*/ 591 h 1353"/>
                <a:gd name="T6" fmla="*/ 1021 w 1923"/>
                <a:gd name="T7" fmla="*/ 703 h 1353"/>
                <a:gd name="T8" fmla="*/ 910 w 1923"/>
                <a:gd name="T9" fmla="*/ 810 h 1353"/>
                <a:gd name="T10" fmla="*/ 781 w 1923"/>
                <a:gd name="T11" fmla="*/ 919 h 1353"/>
                <a:gd name="T12" fmla="*/ 653 w 1923"/>
                <a:gd name="T13" fmla="*/ 1006 h 1353"/>
                <a:gd name="T14" fmla="*/ 522 w 1923"/>
                <a:gd name="T15" fmla="*/ 1081 h 1353"/>
                <a:gd name="T16" fmla="*/ 376 w 1923"/>
                <a:gd name="T17" fmla="*/ 1148 h 1353"/>
                <a:gd name="T18" fmla="*/ 246 w 1923"/>
                <a:gd name="T19" fmla="*/ 1196 h 1353"/>
                <a:gd name="T20" fmla="*/ 140 w 1923"/>
                <a:gd name="T21" fmla="*/ 1223 h 1353"/>
                <a:gd name="T22" fmla="*/ 127 w 1923"/>
                <a:gd name="T23" fmla="*/ 1234 h 1353"/>
                <a:gd name="T24" fmla="*/ 242 w 1923"/>
                <a:gd name="T25" fmla="*/ 1240 h 1353"/>
                <a:gd name="T26" fmla="*/ 384 w 1923"/>
                <a:gd name="T27" fmla="*/ 1230 h 1353"/>
                <a:gd name="T28" fmla="*/ 532 w 1923"/>
                <a:gd name="T29" fmla="*/ 1215 h 1353"/>
                <a:gd name="T30" fmla="*/ 668 w 1923"/>
                <a:gd name="T31" fmla="*/ 1196 h 1353"/>
                <a:gd name="T32" fmla="*/ 816 w 1923"/>
                <a:gd name="T33" fmla="*/ 1173 h 1353"/>
                <a:gd name="T34" fmla="*/ 942 w 1923"/>
                <a:gd name="T35" fmla="*/ 1144 h 1353"/>
                <a:gd name="T36" fmla="*/ 1081 w 1923"/>
                <a:gd name="T37" fmla="*/ 1106 h 1353"/>
                <a:gd name="T38" fmla="*/ 1211 w 1923"/>
                <a:gd name="T39" fmla="*/ 1058 h 1353"/>
                <a:gd name="T40" fmla="*/ 1330 w 1923"/>
                <a:gd name="T41" fmla="*/ 1002 h 1353"/>
                <a:gd name="T42" fmla="*/ 1453 w 1923"/>
                <a:gd name="T43" fmla="*/ 923 h 1353"/>
                <a:gd name="T44" fmla="*/ 1572 w 1923"/>
                <a:gd name="T45" fmla="*/ 814 h 1353"/>
                <a:gd name="T46" fmla="*/ 1666 w 1923"/>
                <a:gd name="T47" fmla="*/ 683 h 1353"/>
                <a:gd name="T48" fmla="*/ 1752 w 1923"/>
                <a:gd name="T49" fmla="*/ 40 h 1353"/>
                <a:gd name="T50" fmla="*/ 1845 w 1923"/>
                <a:gd name="T51" fmla="*/ 223 h 1353"/>
                <a:gd name="T52" fmla="*/ 1777 w 1923"/>
                <a:gd name="T53" fmla="*/ 927 h 1353"/>
                <a:gd name="T54" fmla="*/ 1670 w 1923"/>
                <a:gd name="T55" fmla="*/ 1025 h 1353"/>
                <a:gd name="T56" fmla="*/ 1532 w 1923"/>
                <a:gd name="T57" fmla="*/ 1129 h 1353"/>
                <a:gd name="T58" fmla="*/ 1384 w 1923"/>
                <a:gd name="T59" fmla="*/ 1204 h 1353"/>
                <a:gd name="T60" fmla="*/ 1215 w 1923"/>
                <a:gd name="T61" fmla="*/ 1259 h 1353"/>
                <a:gd name="T62" fmla="*/ 1044 w 1923"/>
                <a:gd name="T63" fmla="*/ 1294 h 1353"/>
                <a:gd name="T64" fmla="*/ 852 w 1923"/>
                <a:gd name="T65" fmla="*/ 1323 h 1353"/>
                <a:gd name="T66" fmla="*/ 637 w 1923"/>
                <a:gd name="T67" fmla="*/ 1342 h 1353"/>
                <a:gd name="T68" fmla="*/ 424 w 1923"/>
                <a:gd name="T69" fmla="*/ 1353 h 1353"/>
                <a:gd name="T70" fmla="*/ 0 w 1923"/>
                <a:gd name="T71" fmla="*/ 1215 h 1353"/>
                <a:gd name="T72" fmla="*/ 186 w 1923"/>
                <a:gd name="T73" fmla="*/ 1184 h 1353"/>
                <a:gd name="T74" fmla="*/ 361 w 1923"/>
                <a:gd name="T75" fmla="*/ 1129 h 1353"/>
                <a:gd name="T76" fmla="*/ 528 w 1923"/>
                <a:gd name="T77" fmla="*/ 1050 h 1353"/>
                <a:gd name="T78" fmla="*/ 693 w 1923"/>
                <a:gd name="T79" fmla="*/ 946 h 1353"/>
                <a:gd name="T80" fmla="*/ 846 w 1923"/>
                <a:gd name="T81" fmla="*/ 829 h 1353"/>
                <a:gd name="T82" fmla="*/ 1021 w 1923"/>
                <a:gd name="T83" fmla="*/ 662 h 1353"/>
                <a:gd name="T84" fmla="*/ 1125 w 1923"/>
                <a:gd name="T85" fmla="*/ 543 h 1353"/>
                <a:gd name="T86" fmla="*/ 1054 w 1923"/>
                <a:gd name="T87" fmla="*/ 324 h 1353"/>
                <a:gd name="T88" fmla="*/ 1752 w 1923"/>
                <a:gd name="T89" fmla="*/ 40 h 135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23"/>
                <a:gd name="T136" fmla="*/ 0 h 1353"/>
                <a:gd name="T137" fmla="*/ 1923 w 1923"/>
                <a:gd name="T138" fmla="*/ 1353 h 135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23" h="1353">
                  <a:moveTo>
                    <a:pt x="1752" y="40"/>
                  </a:moveTo>
                  <a:lnTo>
                    <a:pt x="1096" y="336"/>
                  </a:lnTo>
                  <a:lnTo>
                    <a:pt x="1242" y="432"/>
                  </a:lnTo>
                  <a:lnTo>
                    <a:pt x="1207" y="486"/>
                  </a:lnTo>
                  <a:lnTo>
                    <a:pt x="1167" y="537"/>
                  </a:lnTo>
                  <a:lnTo>
                    <a:pt x="1125" y="591"/>
                  </a:lnTo>
                  <a:lnTo>
                    <a:pt x="1073" y="647"/>
                  </a:lnTo>
                  <a:lnTo>
                    <a:pt x="1021" y="703"/>
                  </a:lnTo>
                  <a:lnTo>
                    <a:pt x="965" y="758"/>
                  </a:lnTo>
                  <a:lnTo>
                    <a:pt x="910" y="810"/>
                  </a:lnTo>
                  <a:lnTo>
                    <a:pt x="846" y="864"/>
                  </a:lnTo>
                  <a:lnTo>
                    <a:pt x="781" y="919"/>
                  </a:lnTo>
                  <a:lnTo>
                    <a:pt x="718" y="962"/>
                  </a:lnTo>
                  <a:lnTo>
                    <a:pt x="653" y="1006"/>
                  </a:lnTo>
                  <a:lnTo>
                    <a:pt x="585" y="1046"/>
                  </a:lnTo>
                  <a:lnTo>
                    <a:pt x="522" y="1081"/>
                  </a:lnTo>
                  <a:lnTo>
                    <a:pt x="451" y="1117"/>
                  </a:lnTo>
                  <a:lnTo>
                    <a:pt x="376" y="1148"/>
                  </a:lnTo>
                  <a:lnTo>
                    <a:pt x="317" y="1173"/>
                  </a:lnTo>
                  <a:lnTo>
                    <a:pt x="246" y="1196"/>
                  </a:lnTo>
                  <a:lnTo>
                    <a:pt x="186" y="1211"/>
                  </a:lnTo>
                  <a:lnTo>
                    <a:pt x="140" y="1223"/>
                  </a:lnTo>
                  <a:lnTo>
                    <a:pt x="79" y="1230"/>
                  </a:lnTo>
                  <a:lnTo>
                    <a:pt x="127" y="1234"/>
                  </a:lnTo>
                  <a:lnTo>
                    <a:pt x="178" y="1240"/>
                  </a:lnTo>
                  <a:lnTo>
                    <a:pt x="242" y="1240"/>
                  </a:lnTo>
                  <a:lnTo>
                    <a:pt x="309" y="1234"/>
                  </a:lnTo>
                  <a:lnTo>
                    <a:pt x="384" y="1230"/>
                  </a:lnTo>
                  <a:lnTo>
                    <a:pt x="459" y="1223"/>
                  </a:lnTo>
                  <a:lnTo>
                    <a:pt x="532" y="1215"/>
                  </a:lnTo>
                  <a:lnTo>
                    <a:pt x="599" y="1207"/>
                  </a:lnTo>
                  <a:lnTo>
                    <a:pt x="668" y="1196"/>
                  </a:lnTo>
                  <a:lnTo>
                    <a:pt x="737" y="1184"/>
                  </a:lnTo>
                  <a:lnTo>
                    <a:pt x="816" y="1173"/>
                  </a:lnTo>
                  <a:lnTo>
                    <a:pt x="868" y="1159"/>
                  </a:lnTo>
                  <a:lnTo>
                    <a:pt x="942" y="1144"/>
                  </a:lnTo>
                  <a:lnTo>
                    <a:pt x="1012" y="1125"/>
                  </a:lnTo>
                  <a:lnTo>
                    <a:pt x="1081" y="1106"/>
                  </a:lnTo>
                  <a:lnTo>
                    <a:pt x="1152" y="1081"/>
                  </a:lnTo>
                  <a:lnTo>
                    <a:pt x="1211" y="1058"/>
                  </a:lnTo>
                  <a:lnTo>
                    <a:pt x="1271" y="1033"/>
                  </a:lnTo>
                  <a:lnTo>
                    <a:pt x="1330" y="1002"/>
                  </a:lnTo>
                  <a:lnTo>
                    <a:pt x="1390" y="967"/>
                  </a:lnTo>
                  <a:lnTo>
                    <a:pt x="1453" y="923"/>
                  </a:lnTo>
                  <a:lnTo>
                    <a:pt x="1516" y="868"/>
                  </a:lnTo>
                  <a:lnTo>
                    <a:pt x="1572" y="814"/>
                  </a:lnTo>
                  <a:lnTo>
                    <a:pt x="1624" y="749"/>
                  </a:lnTo>
                  <a:lnTo>
                    <a:pt x="1666" y="683"/>
                  </a:lnTo>
                  <a:lnTo>
                    <a:pt x="1810" y="770"/>
                  </a:lnTo>
                  <a:lnTo>
                    <a:pt x="1752" y="40"/>
                  </a:lnTo>
                  <a:lnTo>
                    <a:pt x="1770" y="0"/>
                  </a:lnTo>
                  <a:lnTo>
                    <a:pt x="1845" y="223"/>
                  </a:lnTo>
                  <a:lnTo>
                    <a:pt x="1923" y="1006"/>
                  </a:lnTo>
                  <a:lnTo>
                    <a:pt x="1777" y="927"/>
                  </a:lnTo>
                  <a:lnTo>
                    <a:pt x="1726" y="979"/>
                  </a:lnTo>
                  <a:lnTo>
                    <a:pt x="1670" y="1025"/>
                  </a:lnTo>
                  <a:lnTo>
                    <a:pt x="1607" y="1077"/>
                  </a:lnTo>
                  <a:lnTo>
                    <a:pt x="1532" y="1129"/>
                  </a:lnTo>
                  <a:lnTo>
                    <a:pt x="1465" y="1167"/>
                  </a:lnTo>
                  <a:lnTo>
                    <a:pt x="1384" y="1204"/>
                  </a:lnTo>
                  <a:lnTo>
                    <a:pt x="1298" y="1234"/>
                  </a:lnTo>
                  <a:lnTo>
                    <a:pt x="1215" y="1259"/>
                  </a:lnTo>
                  <a:lnTo>
                    <a:pt x="1131" y="1278"/>
                  </a:lnTo>
                  <a:lnTo>
                    <a:pt x="1044" y="1294"/>
                  </a:lnTo>
                  <a:lnTo>
                    <a:pt x="952" y="1311"/>
                  </a:lnTo>
                  <a:lnTo>
                    <a:pt x="852" y="1323"/>
                  </a:lnTo>
                  <a:lnTo>
                    <a:pt x="745" y="1334"/>
                  </a:lnTo>
                  <a:lnTo>
                    <a:pt x="637" y="1342"/>
                  </a:lnTo>
                  <a:lnTo>
                    <a:pt x="532" y="1349"/>
                  </a:lnTo>
                  <a:lnTo>
                    <a:pt x="424" y="1353"/>
                  </a:lnTo>
                  <a:lnTo>
                    <a:pt x="261" y="1353"/>
                  </a:lnTo>
                  <a:lnTo>
                    <a:pt x="0" y="1215"/>
                  </a:lnTo>
                  <a:lnTo>
                    <a:pt x="92" y="1204"/>
                  </a:lnTo>
                  <a:lnTo>
                    <a:pt x="186" y="1184"/>
                  </a:lnTo>
                  <a:lnTo>
                    <a:pt x="269" y="1159"/>
                  </a:lnTo>
                  <a:lnTo>
                    <a:pt x="361" y="1129"/>
                  </a:lnTo>
                  <a:lnTo>
                    <a:pt x="447" y="1088"/>
                  </a:lnTo>
                  <a:lnTo>
                    <a:pt x="528" y="1050"/>
                  </a:lnTo>
                  <a:lnTo>
                    <a:pt x="614" y="998"/>
                  </a:lnTo>
                  <a:lnTo>
                    <a:pt x="693" y="946"/>
                  </a:lnTo>
                  <a:lnTo>
                    <a:pt x="768" y="891"/>
                  </a:lnTo>
                  <a:lnTo>
                    <a:pt x="846" y="829"/>
                  </a:lnTo>
                  <a:lnTo>
                    <a:pt x="906" y="777"/>
                  </a:lnTo>
                  <a:lnTo>
                    <a:pt x="1021" y="662"/>
                  </a:lnTo>
                  <a:lnTo>
                    <a:pt x="1077" y="605"/>
                  </a:lnTo>
                  <a:lnTo>
                    <a:pt x="1125" y="543"/>
                  </a:lnTo>
                  <a:lnTo>
                    <a:pt x="1163" y="489"/>
                  </a:lnTo>
                  <a:lnTo>
                    <a:pt x="1054" y="324"/>
                  </a:lnTo>
                  <a:lnTo>
                    <a:pt x="1770" y="0"/>
                  </a:lnTo>
                  <a:lnTo>
                    <a:pt x="1752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PE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067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0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3" dur="2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20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02" grpId="0" animBg="1"/>
      <p:bldP spid="22534" grpId="0" animBg="1"/>
      <p:bldP spid="2201622" grpId="0" animBg="1"/>
      <p:bldP spid="22546" grpId="0" animBg="1"/>
      <p:bldP spid="22543" grpId="0"/>
      <p:bldP spid="22549" grpId="0" animBg="1"/>
      <p:bldP spid="22553" grpId="0" animBg="1"/>
      <p:bldP spid="22533" grpId="0" animBg="1"/>
      <p:bldP spid="51" grpId="0" animBg="1"/>
      <p:bldP spid="55" grpId="0" animBg="1"/>
      <p:bldP spid="13" grpId="0" animBg="1"/>
      <p:bldP spid="14" grpId="0" animBg="1"/>
      <p:bldP spid="15" grpId="0" animBg="1"/>
      <p:bldP spid="6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59113" y="2234499"/>
            <a:ext cx="1057372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DETERMINAR: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Establecer o descubrir seguramente a través </a:t>
            </a:r>
          </a:p>
          <a:p>
            <a:pPr algn="just"/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de investigación, análisis o cálculo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59113" y="4221862"/>
            <a:ext cx="6529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DEBE O DEBEN: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Indica un requisito</a:t>
            </a:r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59113" y="3443624"/>
            <a:ext cx="7569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i="1" dirty="0">
                <a:solidFill>
                  <a:srgbClr val="C00000"/>
                </a:solidFill>
              </a:rPr>
              <a:t>DEBERÁ O DEBERIAN:</a:t>
            </a:r>
            <a:r>
              <a:rPr lang="es-MX" sz="2800" dirty="0"/>
              <a:t>  </a:t>
            </a:r>
            <a:r>
              <a:rPr lang="es-MX" sz="2800" b="1" i="1" dirty="0"/>
              <a:t>Indica una recomendación</a:t>
            </a:r>
            <a:r>
              <a:rPr lang="es-MX" sz="2800" dirty="0"/>
              <a:t>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0" y="908855"/>
            <a:ext cx="120476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i="1" dirty="0">
                <a:solidFill>
                  <a:srgbClr val="002060"/>
                </a:solidFill>
                <a:latin typeface="GothamMedium"/>
              </a:rPr>
              <a:t>CONCEPTOS INCORPORADOS EN LA NORMA ISO 9001:2015</a:t>
            </a:r>
            <a:endParaRPr lang="es-MX" sz="3200" b="1" i="1" dirty="0">
              <a:solidFill>
                <a:srgbClr val="00206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59113" y="5000100"/>
            <a:ext cx="96648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 O PUEDEN: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Indica una posibilidad o capacidad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59113" y="5778338"/>
            <a:ext cx="75280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PODRÁ O PODRÁN: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Indica una permisión</a:t>
            </a:r>
          </a:p>
        </p:txBody>
      </p:sp>
    </p:spTree>
    <p:extLst>
      <p:ext uri="{BB962C8B-B14F-4D97-AF65-F5344CB8AC3E}">
        <p14:creationId xmlns:p14="http://schemas.microsoft.com/office/powerpoint/2010/main" val="51598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2397" y="449748"/>
            <a:ext cx="120476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i="1" dirty="0">
                <a:solidFill>
                  <a:srgbClr val="002060"/>
                </a:solidFill>
                <a:latin typeface="GothamMedium"/>
              </a:rPr>
              <a:t>CONCEPTOS INCORPORADOS EN LA NORMA ISO 9001:2015</a:t>
            </a:r>
            <a:endParaRPr lang="es-MX" sz="3200" b="1" i="1" dirty="0">
              <a:solidFill>
                <a:srgbClr val="00206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85282" y="1512836"/>
            <a:ext cx="1030948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MANTENER INFORMACIÓN DOCUMENTADA:</a:t>
            </a:r>
          </a:p>
          <a:p>
            <a:pPr algn="just"/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Se requiere </a:t>
            </a:r>
            <a:r>
              <a:rPr lang="es-MX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mantener un documento </a:t>
            </a:r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en medio físico o electrónico conteniendo la información. (4.3, 5.2, 6.2 y 8.4.1)</a:t>
            </a:r>
            <a:endParaRPr lang="es-MX" sz="24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985283" y="3683920"/>
            <a:ext cx="103094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CONSERVAR INFORMACIÓN DOCUMENTADA:</a:t>
            </a:r>
          </a:p>
          <a:p>
            <a:pPr algn="just"/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cuente con registros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, para denotar documentos necesarios, a fin de proporcionar evidencia de la conformidad con requisitos especificados.</a:t>
            </a:r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(7.1.5.1, 7.2, 8.2.3, 8.2.3, 8.3.3, 8.3.4, 8.3.5, 8.3.6, 8.4.1, 8.5.2, 8.5.3, 8.5.6, 8.6, 8.7.2, 10.2.2, 9.1.1, 9.2.2, 9.3 y 10.2.2)</a:t>
            </a:r>
          </a:p>
        </p:txBody>
      </p:sp>
    </p:spTree>
    <p:extLst>
      <p:ext uri="{BB962C8B-B14F-4D97-AF65-F5344CB8AC3E}">
        <p14:creationId xmlns:p14="http://schemas.microsoft.com/office/powerpoint/2010/main" val="306620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547" y="501602"/>
            <a:ext cx="9092005" cy="623644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842305" y="132270"/>
            <a:ext cx="68944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GothamMedium"/>
              </a:rPr>
              <a:t>CONCEPTOS INCORPORADOS EN LA NORMA ISO 9001:2015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01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618066" y="3199972"/>
            <a:ext cx="3466843" cy="3464492"/>
            <a:chOff x="6438060" y="1071122"/>
            <a:chExt cx="2787944" cy="2657415"/>
          </a:xfrm>
        </p:grpSpPr>
        <p:graphicFrame>
          <p:nvGraphicFramePr>
            <p:cNvPr id="3" name="Object 12">
              <a:hlinkClick r:id="rId3" action="ppaction://hlinkfile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8719475"/>
                </p:ext>
              </p:extLst>
            </p:nvPr>
          </p:nvGraphicFramePr>
          <p:xfrm>
            <a:off x="6650476" y="1071122"/>
            <a:ext cx="2445968" cy="20773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Imagen" r:id="rId4" imgW="751320" imgH="534600" progId="">
                    <p:embed/>
                  </p:oleObj>
                </mc:Choice>
                <mc:Fallback>
                  <p:oleObj name="Imagen" r:id="rId4" imgW="751320" imgH="5346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50476" y="1071122"/>
                          <a:ext cx="2445968" cy="20773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6952535" y="1706952"/>
              <a:ext cx="1936961" cy="2306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ISO 10013:2021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NMX-CC-10013-IMNC-2002</a:t>
              </a:r>
              <a:endParaRPr lang="en-U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6438060" y="3082206"/>
              <a:ext cx="278794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MX" b="1" i="1" dirty="0">
                  <a:latin typeface="Arial" panose="020B0604020202020204" pitchFamily="34" charset="0"/>
                  <a:cs typeface="Arial" panose="020B0604020202020204" pitchFamily="34" charset="0"/>
                </a:rPr>
                <a:t>Directrices para la </a:t>
              </a:r>
            </a:p>
            <a:p>
              <a:pPr algn="ctr"/>
              <a:r>
                <a:rPr lang="es-MX" b="1" i="1" dirty="0">
                  <a:latin typeface="Arial" panose="020B0604020202020204" pitchFamily="34" charset="0"/>
                  <a:cs typeface="Arial" panose="020B0604020202020204" pitchFamily="34" charset="0"/>
                </a:rPr>
                <a:t>documentación de SGC</a:t>
              </a: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7496712" y="3199972"/>
            <a:ext cx="3259091" cy="3453099"/>
            <a:chOff x="5909940" y="1160521"/>
            <a:chExt cx="2744857" cy="2694779"/>
          </a:xfrm>
        </p:grpSpPr>
        <p:graphicFrame>
          <p:nvGraphicFramePr>
            <p:cNvPr id="7" name="Object 12">
              <a:hlinkClick r:id="rId6" action="ppaction://hlinkfile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8435222"/>
                </p:ext>
              </p:extLst>
            </p:nvPr>
          </p:nvGraphicFramePr>
          <p:xfrm>
            <a:off x="5909940" y="1160521"/>
            <a:ext cx="2445968" cy="20773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Imagen" r:id="rId7" imgW="751320" imgH="534600" progId="">
                    <p:embed/>
                  </p:oleObj>
                </mc:Choice>
                <mc:Fallback>
                  <p:oleObj name="Imagen" r:id="rId7" imgW="751320" imgH="5346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09940" y="1160521"/>
                          <a:ext cx="2445968" cy="20773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6039770" y="1779517"/>
              <a:ext cx="1936961" cy="2306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ISO 31000:2018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NMX-SAST-31000-IMNC-2016</a:t>
              </a:r>
              <a:endParaRPr lang="en-U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" name="Rectángulo 8"/>
            <p:cNvSpPr/>
            <p:nvPr/>
          </p:nvSpPr>
          <p:spPr>
            <a:xfrm>
              <a:off x="6251575" y="3208969"/>
              <a:ext cx="240322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b="1" i="1" dirty="0">
                  <a:latin typeface="Arial" panose="020B0604020202020204" pitchFamily="34" charset="0"/>
                  <a:cs typeface="Arial" panose="020B0604020202020204" pitchFamily="34" charset="0"/>
                </a:rPr>
                <a:t>Gestión de Riesgos </a:t>
              </a:r>
            </a:p>
            <a:p>
              <a:r>
                <a:rPr lang="es-MX" b="1" i="1" dirty="0">
                  <a:latin typeface="Arial" panose="020B0604020202020204" pitchFamily="34" charset="0"/>
                  <a:cs typeface="Arial" panose="020B0604020202020204" pitchFamily="34" charset="0"/>
                </a:rPr>
                <a:t>- Principios y Guías</a:t>
              </a: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3400022" y="249939"/>
            <a:ext cx="4096690" cy="3206921"/>
            <a:chOff x="3194531" y="3992088"/>
            <a:chExt cx="3168352" cy="2468091"/>
          </a:xfrm>
        </p:grpSpPr>
        <p:grpSp>
          <p:nvGrpSpPr>
            <p:cNvPr id="11" name="Group 14"/>
            <p:cNvGrpSpPr>
              <a:grpSpLocks/>
            </p:cNvGrpSpPr>
            <p:nvPr/>
          </p:nvGrpSpPr>
          <p:grpSpPr bwMode="auto">
            <a:xfrm>
              <a:off x="3724218" y="3992088"/>
              <a:ext cx="2339764" cy="1915389"/>
              <a:chOff x="3897" y="1752"/>
              <a:chExt cx="1432" cy="1180"/>
            </a:xfrm>
          </p:grpSpPr>
          <p:graphicFrame>
            <p:nvGraphicFramePr>
              <p:cNvPr id="13" name="Object 15">
                <a:hlinkClick r:id="rId8" action="ppaction://hlinkfile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71835596"/>
                  </p:ext>
                </p:extLst>
              </p:nvPr>
            </p:nvGraphicFramePr>
            <p:xfrm>
              <a:off x="3897" y="1752"/>
              <a:ext cx="1432" cy="11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7" name="Imagen" r:id="rId9" imgW="751320" imgH="534600" progId="">
                      <p:embed/>
                    </p:oleObj>
                  </mc:Choice>
                  <mc:Fallback>
                    <p:oleObj name="Imagen" r:id="rId9" imgW="751320" imgH="5346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97" y="1752"/>
                            <a:ext cx="1432" cy="11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Rectangle 16"/>
              <p:cNvSpPr>
                <a:spLocks noChangeArrowheads="1"/>
              </p:cNvSpPr>
              <p:nvPr/>
            </p:nvSpPr>
            <p:spPr bwMode="auto">
              <a:xfrm>
                <a:off x="4014" y="2120"/>
                <a:ext cx="1134" cy="1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b="1" i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ISO 19011:2018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400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b="1" i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NMX-CC-19011-IMNC-2012</a:t>
                </a:r>
                <a:endPara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3194531" y="5833962"/>
              <a:ext cx="3168352" cy="6262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i="1" dirty="0">
                  <a:latin typeface="Arial" panose="020B0604020202020204" pitchFamily="34" charset="0"/>
                  <a:cs typeface="Arial" panose="020B0604020202020204" pitchFamily="34" charset="0"/>
                </a:rPr>
                <a:t>Directrices de </a:t>
              </a:r>
              <a:r>
                <a:rPr lang="en-US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Auditoría</a:t>
              </a:r>
              <a:r>
                <a:rPr lang="en-US" b="1" i="1" dirty="0">
                  <a:latin typeface="Arial" panose="020B0604020202020204" pitchFamily="34" charset="0"/>
                  <a:cs typeface="Arial" panose="020B0604020202020204" pitchFamily="34" charset="0"/>
                </a:rPr>
                <a:t> del SGC y SGA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24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96" y="794399"/>
            <a:ext cx="10058400" cy="101917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21" y="1849191"/>
            <a:ext cx="10067925" cy="75247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496" y="2634768"/>
            <a:ext cx="10086975" cy="7334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496" y="3992581"/>
            <a:ext cx="10086975" cy="838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683" y="3393416"/>
            <a:ext cx="10058400" cy="6858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496" y="4830781"/>
            <a:ext cx="10067925" cy="8667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2683" y="5697556"/>
            <a:ext cx="10058400" cy="60007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453308" y="235974"/>
            <a:ext cx="106964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RELACION ENTRE OTRAS NORMAS INTERNACIONALES SOBRE LA GESTIÓN DE LA CALIDAD </a:t>
            </a:r>
          </a:p>
          <a:p>
            <a:pPr algn="ctr"/>
            <a:r>
              <a:rPr lang="es-MX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LOS SISTEMAS DE GESTIÓN DE LA CALIDAD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1648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78174"/>
              </p:ext>
            </p:extLst>
          </p:nvPr>
        </p:nvGraphicFramePr>
        <p:xfrm>
          <a:off x="988146" y="488771"/>
          <a:ext cx="9527458" cy="586994"/>
        </p:xfrm>
        <a:graphic>
          <a:graphicData uri="http://schemas.openxmlformats.org/drawingml/2006/table">
            <a:tbl>
              <a:tblPr firstRow="1" firstCol="1" bandRow="1"/>
              <a:tblGrid>
                <a:gridCol w="3023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04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ISO 10008: 2013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Gestión de calidad - Satisfacción del cliente - Directrices para               </a:t>
                      </a:r>
                      <a:r>
                        <a:rPr lang="es-MX" sz="1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transacciones de comercio electrónico de empresa a consumidor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836969"/>
              </p:ext>
            </p:extLst>
          </p:nvPr>
        </p:nvGraphicFramePr>
        <p:xfrm>
          <a:off x="988145" y="4567038"/>
          <a:ext cx="10014155" cy="586994"/>
        </p:xfrm>
        <a:graphic>
          <a:graphicData uri="http://schemas.openxmlformats.org/drawingml/2006/table">
            <a:tbl>
              <a:tblPr firstRow="1" firstCol="1" bandRow="1"/>
              <a:tblGrid>
                <a:gridCol w="3485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8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ISO 10018: 2012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Gestión de la calidad: </a:t>
                      </a:r>
                      <a:r>
                        <a:rPr lang="es-MX" sz="1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directrices sobre participación y competencia de las personas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146" y="1113428"/>
            <a:ext cx="9496425" cy="7334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145" y="1920836"/>
            <a:ext cx="9496425" cy="6762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145" y="2634774"/>
            <a:ext cx="9458325" cy="6000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145" y="3272512"/>
            <a:ext cx="9458325" cy="5810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145" y="3891200"/>
            <a:ext cx="9534525" cy="63817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145" y="5185726"/>
            <a:ext cx="9505950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26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370" y="800878"/>
            <a:ext cx="8938746" cy="614343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73487" y="128789"/>
            <a:ext cx="11818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RELACION ENTRE OTRAS NORMAS INTERNACIONALES SOBRE LA GESTIÓN DE LA CALIDAD Y LOS SISTEMAS DE GESTIÓN DE LA CALIDAD Y LOS CAPÍTULOS DE ESTA NORMA INTERNACIONAL</a:t>
            </a:r>
          </a:p>
        </p:txBody>
      </p:sp>
    </p:spTree>
    <p:extLst>
      <p:ext uri="{BB962C8B-B14F-4D97-AF65-F5344CB8AC3E}">
        <p14:creationId xmlns:p14="http://schemas.microsoft.com/office/powerpoint/2010/main" val="3832472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upo 36"/>
          <p:cNvGrpSpPr/>
          <p:nvPr/>
        </p:nvGrpSpPr>
        <p:grpSpPr>
          <a:xfrm>
            <a:off x="6083753" y="1406779"/>
            <a:ext cx="4305935" cy="3946525"/>
            <a:chOff x="2696610" y="2344673"/>
            <a:chExt cx="4305935" cy="3946525"/>
          </a:xfrm>
        </p:grpSpPr>
        <p:sp>
          <p:nvSpPr>
            <p:cNvPr id="45" name="object 15"/>
            <p:cNvSpPr/>
            <p:nvPr/>
          </p:nvSpPr>
          <p:spPr>
            <a:xfrm>
              <a:off x="2703576" y="2356104"/>
              <a:ext cx="2204085" cy="2557780"/>
            </a:xfrm>
            <a:custGeom>
              <a:avLst/>
              <a:gdLst/>
              <a:ahLst/>
              <a:cxnLst/>
              <a:rect l="l" t="t" r="r" b="b"/>
              <a:pathLst>
                <a:path w="2204085" h="2557779">
                  <a:moveTo>
                    <a:pt x="2203704" y="36575"/>
                  </a:moveTo>
                  <a:lnTo>
                    <a:pt x="2160270" y="0"/>
                  </a:lnTo>
                  <a:lnTo>
                    <a:pt x="0" y="2519934"/>
                  </a:lnTo>
                  <a:lnTo>
                    <a:pt x="43433" y="2557272"/>
                  </a:lnTo>
                  <a:lnTo>
                    <a:pt x="2203704" y="36575"/>
                  </a:lnTo>
                  <a:close/>
                </a:path>
              </a:pathLst>
            </a:custGeom>
            <a:solidFill>
              <a:srgbClr val="8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46" name="Grupo 45"/>
            <p:cNvGrpSpPr/>
            <p:nvPr/>
          </p:nvGrpSpPr>
          <p:grpSpPr>
            <a:xfrm>
              <a:off x="2713482" y="2367533"/>
              <a:ext cx="4282694" cy="3921379"/>
              <a:chOff x="2713482" y="2367533"/>
              <a:chExt cx="4282694" cy="3921379"/>
            </a:xfrm>
          </p:grpSpPr>
          <p:sp>
            <p:nvSpPr>
              <p:cNvPr id="48" name="object 3"/>
              <p:cNvSpPr/>
              <p:nvPr/>
            </p:nvSpPr>
            <p:spPr>
              <a:xfrm>
                <a:off x="3145535" y="3140201"/>
                <a:ext cx="3768090" cy="1781175"/>
              </a:xfrm>
              <a:custGeom>
                <a:avLst/>
                <a:gdLst/>
                <a:ahLst/>
                <a:cxnLst/>
                <a:rect l="l" t="t" r="r" b="b"/>
                <a:pathLst>
                  <a:path w="3768090" h="1781175">
                    <a:moveTo>
                      <a:pt x="3768090" y="1728215"/>
                    </a:moveTo>
                    <a:lnTo>
                      <a:pt x="23622" y="0"/>
                    </a:lnTo>
                    <a:lnTo>
                      <a:pt x="0" y="52577"/>
                    </a:lnTo>
                    <a:lnTo>
                      <a:pt x="3744468" y="1780793"/>
                    </a:lnTo>
                    <a:lnTo>
                      <a:pt x="3768090" y="1728215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object 4"/>
              <p:cNvSpPr/>
              <p:nvPr/>
            </p:nvSpPr>
            <p:spPr>
              <a:xfrm>
                <a:off x="3129533" y="3160014"/>
                <a:ext cx="775970" cy="3108960"/>
              </a:xfrm>
              <a:custGeom>
                <a:avLst/>
                <a:gdLst/>
                <a:ahLst/>
                <a:cxnLst/>
                <a:rect l="l" t="t" r="r" b="b"/>
                <a:pathLst>
                  <a:path w="775970" h="3108960">
                    <a:moveTo>
                      <a:pt x="775716" y="3096006"/>
                    </a:moveTo>
                    <a:lnTo>
                      <a:pt x="55625" y="0"/>
                    </a:lnTo>
                    <a:lnTo>
                      <a:pt x="0" y="12954"/>
                    </a:lnTo>
                    <a:lnTo>
                      <a:pt x="720090" y="3108960"/>
                    </a:lnTo>
                    <a:lnTo>
                      <a:pt x="775716" y="3096006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object 5"/>
              <p:cNvSpPr/>
              <p:nvPr/>
            </p:nvSpPr>
            <p:spPr>
              <a:xfrm>
                <a:off x="3865626" y="4868417"/>
                <a:ext cx="3119755" cy="1420495"/>
              </a:xfrm>
              <a:custGeom>
                <a:avLst/>
                <a:gdLst/>
                <a:ahLst/>
                <a:cxnLst/>
                <a:rect l="l" t="t" r="r" b="b"/>
                <a:pathLst>
                  <a:path w="3119754" h="1420495">
                    <a:moveTo>
                      <a:pt x="3119628" y="52578"/>
                    </a:moveTo>
                    <a:lnTo>
                      <a:pt x="3096768" y="0"/>
                    </a:lnTo>
                    <a:lnTo>
                      <a:pt x="0" y="1368552"/>
                    </a:lnTo>
                    <a:lnTo>
                      <a:pt x="23622" y="1420368"/>
                    </a:lnTo>
                    <a:lnTo>
                      <a:pt x="3119628" y="52578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object 6"/>
              <p:cNvSpPr/>
              <p:nvPr/>
            </p:nvSpPr>
            <p:spPr>
              <a:xfrm>
                <a:off x="3855720" y="3147822"/>
                <a:ext cx="2707640" cy="3133725"/>
              </a:xfrm>
              <a:custGeom>
                <a:avLst/>
                <a:gdLst/>
                <a:ahLst/>
                <a:cxnLst/>
                <a:rect l="l" t="t" r="r" b="b"/>
                <a:pathLst>
                  <a:path w="2707640" h="3133725">
                    <a:moveTo>
                      <a:pt x="2707385" y="37337"/>
                    </a:moveTo>
                    <a:lnTo>
                      <a:pt x="2664714" y="0"/>
                    </a:lnTo>
                    <a:lnTo>
                      <a:pt x="0" y="3096005"/>
                    </a:lnTo>
                    <a:lnTo>
                      <a:pt x="43434" y="3133343"/>
                    </a:lnTo>
                    <a:lnTo>
                      <a:pt x="2707385" y="37337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object 7"/>
              <p:cNvSpPr/>
              <p:nvPr/>
            </p:nvSpPr>
            <p:spPr>
              <a:xfrm>
                <a:off x="2713482" y="4868417"/>
                <a:ext cx="3048000" cy="1420495"/>
              </a:xfrm>
              <a:custGeom>
                <a:avLst/>
                <a:gdLst/>
                <a:ahLst/>
                <a:cxnLst/>
                <a:rect l="l" t="t" r="r" b="b"/>
                <a:pathLst>
                  <a:path w="3048000" h="1420495">
                    <a:moveTo>
                      <a:pt x="3048000" y="1368552"/>
                    </a:moveTo>
                    <a:lnTo>
                      <a:pt x="23622" y="0"/>
                    </a:lnTo>
                    <a:lnTo>
                      <a:pt x="0" y="52577"/>
                    </a:lnTo>
                    <a:lnTo>
                      <a:pt x="3024378" y="1420367"/>
                    </a:lnTo>
                    <a:lnTo>
                      <a:pt x="3048000" y="1368552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object 8"/>
              <p:cNvSpPr/>
              <p:nvPr/>
            </p:nvSpPr>
            <p:spPr>
              <a:xfrm>
                <a:off x="5721858" y="3159251"/>
                <a:ext cx="847725" cy="3110865"/>
              </a:xfrm>
              <a:custGeom>
                <a:avLst/>
                <a:gdLst/>
                <a:ahLst/>
                <a:cxnLst/>
                <a:rect l="l" t="t" r="r" b="b"/>
                <a:pathLst>
                  <a:path w="847725" h="3110865">
                    <a:moveTo>
                      <a:pt x="847343" y="14477"/>
                    </a:moveTo>
                    <a:lnTo>
                      <a:pt x="792479" y="0"/>
                    </a:lnTo>
                    <a:lnTo>
                      <a:pt x="0" y="3096768"/>
                    </a:lnTo>
                    <a:lnTo>
                      <a:pt x="55625" y="3110484"/>
                    </a:lnTo>
                    <a:lnTo>
                      <a:pt x="847343" y="14477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object 9"/>
              <p:cNvSpPr/>
              <p:nvPr/>
            </p:nvSpPr>
            <p:spPr>
              <a:xfrm>
                <a:off x="3135629" y="3147822"/>
                <a:ext cx="2635885" cy="3133725"/>
              </a:xfrm>
              <a:custGeom>
                <a:avLst/>
                <a:gdLst/>
                <a:ahLst/>
                <a:cxnLst/>
                <a:rect l="l" t="t" r="r" b="b"/>
                <a:pathLst>
                  <a:path w="2635885" h="3133725">
                    <a:moveTo>
                      <a:pt x="2635758" y="3096767"/>
                    </a:moveTo>
                    <a:lnTo>
                      <a:pt x="43434" y="0"/>
                    </a:lnTo>
                    <a:lnTo>
                      <a:pt x="0" y="37337"/>
                    </a:lnTo>
                    <a:lnTo>
                      <a:pt x="2592324" y="3133343"/>
                    </a:lnTo>
                    <a:lnTo>
                      <a:pt x="2635758" y="3096767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object 10"/>
              <p:cNvSpPr/>
              <p:nvPr/>
            </p:nvSpPr>
            <p:spPr>
              <a:xfrm>
                <a:off x="2725673" y="4894707"/>
                <a:ext cx="42481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248150">
                    <a:moveTo>
                      <a:pt x="0" y="0"/>
                    </a:moveTo>
                    <a:lnTo>
                      <a:pt x="4248150" y="0"/>
                    </a:lnTo>
                  </a:path>
                </a:pathLst>
              </a:custGeom>
              <a:ln w="57150">
                <a:solidFill>
                  <a:srgbClr val="8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object 11"/>
              <p:cNvSpPr/>
              <p:nvPr/>
            </p:nvSpPr>
            <p:spPr>
              <a:xfrm>
                <a:off x="3849623" y="2367533"/>
                <a:ext cx="991869" cy="3902710"/>
              </a:xfrm>
              <a:custGeom>
                <a:avLst/>
                <a:gdLst/>
                <a:ahLst/>
                <a:cxnLst/>
                <a:rect l="l" t="t" r="r" b="b"/>
                <a:pathLst>
                  <a:path w="991870" h="3902710">
                    <a:moveTo>
                      <a:pt x="991361" y="13715"/>
                    </a:moveTo>
                    <a:lnTo>
                      <a:pt x="936497" y="0"/>
                    </a:lnTo>
                    <a:lnTo>
                      <a:pt x="0" y="3888486"/>
                    </a:lnTo>
                    <a:lnTo>
                      <a:pt x="55625" y="3902202"/>
                    </a:lnTo>
                    <a:lnTo>
                      <a:pt x="991361" y="13715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object 12"/>
              <p:cNvSpPr/>
              <p:nvPr/>
            </p:nvSpPr>
            <p:spPr>
              <a:xfrm>
                <a:off x="3156966" y="3137916"/>
                <a:ext cx="3385820" cy="128905"/>
              </a:xfrm>
              <a:custGeom>
                <a:avLst/>
                <a:gdLst/>
                <a:ahLst/>
                <a:cxnLst/>
                <a:rect l="l" t="t" r="r" b="b"/>
                <a:pathLst>
                  <a:path w="3385820" h="128904">
                    <a:moveTo>
                      <a:pt x="3385566" y="71627"/>
                    </a:moveTo>
                    <a:lnTo>
                      <a:pt x="762" y="0"/>
                    </a:lnTo>
                    <a:lnTo>
                      <a:pt x="0" y="57150"/>
                    </a:lnTo>
                    <a:lnTo>
                      <a:pt x="3384041" y="128777"/>
                    </a:lnTo>
                    <a:lnTo>
                      <a:pt x="3385566" y="71627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object 13"/>
              <p:cNvSpPr/>
              <p:nvPr/>
            </p:nvSpPr>
            <p:spPr>
              <a:xfrm>
                <a:off x="2713482" y="3140201"/>
                <a:ext cx="3839845" cy="1781175"/>
              </a:xfrm>
              <a:custGeom>
                <a:avLst/>
                <a:gdLst/>
                <a:ahLst/>
                <a:cxnLst/>
                <a:rect l="l" t="t" r="r" b="b"/>
                <a:pathLst>
                  <a:path w="3839845" h="1781175">
                    <a:moveTo>
                      <a:pt x="3839718" y="52577"/>
                    </a:moveTo>
                    <a:lnTo>
                      <a:pt x="3816096" y="0"/>
                    </a:lnTo>
                    <a:lnTo>
                      <a:pt x="0" y="1728216"/>
                    </a:lnTo>
                    <a:lnTo>
                      <a:pt x="23622" y="1780794"/>
                    </a:lnTo>
                    <a:lnTo>
                      <a:pt x="3839718" y="52577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object 14"/>
              <p:cNvSpPr/>
              <p:nvPr/>
            </p:nvSpPr>
            <p:spPr>
              <a:xfrm>
                <a:off x="4786121" y="2367533"/>
                <a:ext cx="991869" cy="3902710"/>
              </a:xfrm>
              <a:custGeom>
                <a:avLst/>
                <a:gdLst/>
                <a:ahLst/>
                <a:cxnLst/>
                <a:rect l="l" t="t" r="r" b="b"/>
                <a:pathLst>
                  <a:path w="991870" h="3902710">
                    <a:moveTo>
                      <a:pt x="991362" y="3888486"/>
                    </a:moveTo>
                    <a:lnTo>
                      <a:pt x="54863" y="0"/>
                    </a:lnTo>
                    <a:lnTo>
                      <a:pt x="0" y="13716"/>
                    </a:lnTo>
                    <a:lnTo>
                      <a:pt x="935736" y="3902202"/>
                    </a:lnTo>
                    <a:lnTo>
                      <a:pt x="991362" y="3888486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object 16"/>
              <p:cNvSpPr/>
              <p:nvPr/>
            </p:nvSpPr>
            <p:spPr>
              <a:xfrm>
                <a:off x="4863846" y="2428494"/>
                <a:ext cx="2132330" cy="2556510"/>
              </a:xfrm>
              <a:custGeom>
                <a:avLst/>
                <a:gdLst/>
                <a:ahLst/>
                <a:cxnLst/>
                <a:rect l="l" t="t" r="r" b="b"/>
                <a:pathLst>
                  <a:path w="2132329" h="2556510">
                    <a:moveTo>
                      <a:pt x="2132076" y="2519934"/>
                    </a:moveTo>
                    <a:lnTo>
                      <a:pt x="43434" y="0"/>
                    </a:lnTo>
                    <a:lnTo>
                      <a:pt x="0" y="35814"/>
                    </a:lnTo>
                    <a:lnTo>
                      <a:pt x="2087880" y="2556510"/>
                    </a:lnTo>
                    <a:lnTo>
                      <a:pt x="2132076" y="2519934"/>
                    </a:lnTo>
                    <a:close/>
                  </a:path>
                </a:pathLst>
              </a:custGeom>
              <a:solidFill>
                <a:srgbClr val="8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7" name="object 17"/>
            <p:cNvSpPr/>
            <p:nvPr/>
          </p:nvSpPr>
          <p:spPr>
            <a:xfrm>
              <a:off x="2696610" y="2344673"/>
              <a:ext cx="4305935" cy="3946525"/>
            </a:xfrm>
            <a:custGeom>
              <a:avLst/>
              <a:gdLst/>
              <a:ahLst/>
              <a:cxnLst/>
              <a:rect l="l" t="t" r="r" b="b"/>
              <a:pathLst>
                <a:path w="4305934" h="3946525">
                  <a:moveTo>
                    <a:pt x="4305526" y="2530566"/>
                  </a:moveTo>
                  <a:lnTo>
                    <a:pt x="4304645" y="2523743"/>
                  </a:lnTo>
                  <a:lnTo>
                    <a:pt x="3884021" y="793241"/>
                  </a:lnTo>
                  <a:lnTo>
                    <a:pt x="3882497" y="784859"/>
                  </a:lnTo>
                  <a:lnTo>
                    <a:pt x="3876401" y="777239"/>
                  </a:lnTo>
                  <a:lnTo>
                    <a:pt x="3868019" y="774191"/>
                  </a:lnTo>
                  <a:lnTo>
                    <a:pt x="2164949" y="3809"/>
                  </a:lnTo>
                  <a:lnTo>
                    <a:pt x="2157329" y="0"/>
                  </a:lnTo>
                  <a:lnTo>
                    <a:pt x="2148947" y="0"/>
                  </a:lnTo>
                  <a:lnTo>
                    <a:pt x="2141327" y="3809"/>
                  </a:lnTo>
                  <a:lnTo>
                    <a:pt x="437495" y="774191"/>
                  </a:lnTo>
                  <a:lnTo>
                    <a:pt x="869" y="2523744"/>
                  </a:lnTo>
                  <a:lnTo>
                    <a:pt x="0" y="2530566"/>
                  </a:lnTo>
                  <a:lnTo>
                    <a:pt x="773" y="2537174"/>
                  </a:lnTo>
                  <a:lnTo>
                    <a:pt x="3119" y="2543353"/>
                  </a:lnTo>
                  <a:lnTo>
                    <a:pt x="6965" y="2548890"/>
                  </a:lnTo>
                  <a:lnTo>
                    <a:pt x="50399" y="2600016"/>
                  </a:lnTo>
                  <a:lnTo>
                    <a:pt x="50399" y="2511552"/>
                  </a:lnTo>
                  <a:lnTo>
                    <a:pt x="60034" y="2522899"/>
                  </a:lnTo>
                  <a:lnTo>
                    <a:pt x="461117" y="872792"/>
                  </a:lnTo>
                  <a:lnTo>
                    <a:pt x="461117" y="826007"/>
                  </a:lnTo>
                  <a:lnTo>
                    <a:pt x="477119" y="806957"/>
                  </a:lnTo>
                  <a:lnTo>
                    <a:pt x="477119" y="818772"/>
                  </a:lnTo>
                  <a:lnTo>
                    <a:pt x="2141327" y="66306"/>
                  </a:lnTo>
                  <a:lnTo>
                    <a:pt x="2141327" y="55625"/>
                  </a:lnTo>
                  <a:lnTo>
                    <a:pt x="2164949" y="55625"/>
                  </a:lnTo>
                  <a:lnTo>
                    <a:pt x="2164949" y="66311"/>
                  </a:lnTo>
                  <a:lnTo>
                    <a:pt x="3828395" y="818769"/>
                  </a:lnTo>
                  <a:lnTo>
                    <a:pt x="3828395" y="806957"/>
                  </a:lnTo>
                  <a:lnTo>
                    <a:pt x="3844397" y="826007"/>
                  </a:lnTo>
                  <a:lnTo>
                    <a:pt x="3844397" y="872673"/>
                  </a:lnTo>
                  <a:lnTo>
                    <a:pt x="4246067" y="2522208"/>
                  </a:lnTo>
                  <a:lnTo>
                    <a:pt x="4255115" y="2511551"/>
                  </a:lnTo>
                  <a:lnTo>
                    <a:pt x="4255115" y="2600880"/>
                  </a:lnTo>
                  <a:lnTo>
                    <a:pt x="4299311" y="2548889"/>
                  </a:lnTo>
                  <a:lnTo>
                    <a:pt x="4302716" y="2543353"/>
                  </a:lnTo>
                  <a:lnTo>
                    <a:pt x="4304835" y="2537174"/>
                  </a:lnTo>
                  <a:lnTo>
                    <a:pt x="4305526" y="2530566"/>
                  </a:lnTo>
                  <a:close/>
                </a:path>
                <a:path w="4305934" h="3946525">
                  <a:moveTo>
                    <a:pt x="60034" y="2522899"/>
                  </a:moveTo>
                  <a:lnTo>
                    <a:pt x="50399" y="2511552"/>
                  </a:lnTo>
                  <a:lnTo>
                    <a:pt x="56495" y="2537460"/>
                  </a:lnTo>
                  <a:lnTo>
                    <a:pt x="60034" y="2522899"/>
                  </a:lnTo>
                  <a:close/>
                </a:path>
                <a:path w="4305934" h="3946525">
                  <a:moveTo>
                    <a:pt x="1220155" y="3889248"/>
                  </a:moveTo>
                  <a:lnTo>
                    <a:pt x="60034" y="2522899"/>
                  </a:lnTo>
                  <a:lnTo>
                    <a:pt x="56495" y="2537460"/>
                  </a:lnTo>
                  <a:lnTo>
                    <a:pt x="50399" y="2511552"/>
                  </a:lnTo>
                  <a:lnTo>
                    <a:pt x="50399" y="2600016"/>
                  </a:lnTo>
                  <a:lnTo>
                    <a:pt x="1185779" y="3936491"/>
                  </a:lnTo>
                  <a:lnTo>
                    <a:pt x="1191113" y="3943350"/>
                  </a:lnTo>
                  <a:lnTo>
                    <a:pt x="1199495" y="3946398"/>
                  </a:lnTo>
                  <a:lnTo>
                    <a:pt x="1207877" y="3946398"/>
                  </a:lnTo>
                  <a:lnTo>
                    <a:pt x="1207877" y="3889248"/>
                  </a:lnTo>
                  <a:lnTo>
                    <a:pt x="1220155" y="3889248"/>
                  </a:lnTo>
                  <a:close/>
                </a:path>
                <a:path w="4305934" h="3946525">
                  <a:moveTo>
                    <a:pt x="477119" y="806957"/>
                  </a:moveTo>
                  <a:lnTo>
                    <a:pt x="461117" y="826007"/>
                  </a:lnTo>
                  <a:lnTo>
                    <a:pt x="473892" y="820231"/>
                  </a:lnTo>
                  <a:lnTo>
                    <a:pt x="477119" y="806957"/>
                  </a:lnTo>
                  <a:close/>
                </a:path>
                <a:path w="4305934" h="3946525">
                  <a:moveTo>
                    <a:pt x="473892" y="820231"/>
                  </a:moveTo>
                  <a:lnTo>
                    <a:pt x="461117" y="826007"/>
                  </a:lnTo>
                  <a:lnTo>
                    <a:pt x="461117" y="872792"/>
                  </a:lnTo>
                  <a:lnTo>
                    <a:pt x="473892" y="820231"/>
                  </a:lnTo>
                  <a:close/>
                </a:path>
                <a:path w="4305934" h="3946525">
                  <a:moveTo>
                    <a:pt x="477119" y="818772"/>
                  </a:moveTo>
                  <a:lnTo>
                    <a:pt x="477119" y="806957"/>
                  </a:lnTo>
                  <a:lnTo>
                    <a:pt x="473892" y="820231"/>
                  </a:lnTo>
                  <a:lnTo>
                    <a:pt x="477119" y="818772"/>
                  </a:lnTo>
                  <a:close/>
                </a:path>
                <a:path w="4305934" h="3946525">
                  <a:moveTo>
                    <a:pt x="1229213" y="3899916"/>
                  </a:moveTo>
                  <a:lnTo>
                    <a:pt x="1220155" y="3889248"/>
                  </a:lnTo>
                  <a:lnTo>
                    <a:pt x="1207877" y="3889248"/>
                  </a:lnTo>
                  <a:lnTo>
                    <a:pt x="1229213" y="3899916"/>
                  </a:lnTo>
                  <a:close/>
                </a:path>
                <a:path w="4305934" h="3946525">
                  <a:moveTo>
                    <a:pt x="1229213" y="3946398"/>
                  </a:moveTo>
                  <a:lnTo>
                    <a:pt x="1229213" y="3899916"/>
                  </a:lnTo>
                  <a:lnTo>
                    <a:pt x="1207877" y="3889248"/>
                  </a:lnTo>
                  <a:lnTo>
                    <a:pt x="1207877" y="3946398"/>
                  </a:lnTo>
                  <a:lnTo>
                    <a:pt x="1229213" y="3946398"/>
                  </a:lnTo>
                  <a:close/>
                </a:path>
                <a:path w="4305934" h="3946525">
                  <a:moveTo>
                    <a:pt x="3085359" y="3889248"/>
                  </a:moveTo>
                  <a:lnTo>
                    <a:pt x="1220155" y="3889248"/>
                  </a:lnTo>
                  <a:lnTo>
                    <a:pt x="1229213" y="3899916"/>
                  </a:lnTo>
                  <a:lnTo>
                    <a:pt x="1229213" y="3946398"/>
                  </a:lnTo>
                  <a:lnTo>
                    <a:pt x="3076301" y="3946398"/>
                  </a:lnTo>
                  <a:lnTo>
                    <a:pt x="3076301" y="3899916"/>
                  </a:lnTo>
                  <a:lnTo>
                    <a:pt x="3085359" y="3889248"/>
                  </a:lnTo>
                  <a:close/>
                </a:path>
                <a:path w="4305934" h="3946525">
                  <a:moveTo>
                    <a:pt x="2164949" y="55625"/>
                  </a:moveTo>
                  <a:lnTo>
                    <a:pt x="2141327" y="55625"/>
                  </a:lnTo>
                  <a:lnTo>
                    <a:pt x="2153135" y="60967"/>
                  </a:lnTo>
                  <a:lnTo>
                    <a:pt x="2164949" y="55625"/>
                  </a:lnTo>
                  <a:close/>
                </a:path>
                <a:path w="4305934" h="3946525">
                  <a:moveTo>
                    <a:pt x="2153135" y="60967"/>
                  </a:moveTo>
                  <a:lnTo>
                    <a:pt x="2141327" y="55625"/>
                  </a:lnTo>
                  <a:lnTo>
                    <a:pt x="2141327" y="66306"/>
                  </a:lnTo>
                  <a:lnTo>
                    <a:pt x="2153135" y="60967"/>
                  </a:lnTo>
                  <a:close/>
                </a:path>
                <a:path w="4305934" h="3946525">
                  <a:moveTo>
                    <a:pt x="2164949" y="66311"/>
                  </a:moveTo>
                  <a:lnTo>
                    <a:pt x="2164949" y="55625"/>
                  </a:lnTo>
                  <a:lnTo>
                    <a:pt x="2153135" y="60967"/>
                  </a:lnTo>
                  <a:lnTo>
                    <a:pt x="2164949" y="66311"/>
                  </a:lnTo>
                  <a:close/>
                </a:path>
                <a:path w="4305934" h="3946525">
                  <a:moveTo>
                    <a:pt x="3098399" y="3889248"/>
                  </a:moveTo>
                  <a:lnTo>
                    <a:pt x="3085359" y="3889248"/>
                  </a:lnTo>
                  <a:lnTo>
                    <a:pt x="3076301" y="3899916"/>
                  </a:lnTo>
                  <a:lnTo>
                    <a:pt x="3098399" y="3889248"/>
                  </a:lnTo>
                  <a:close/>
                </a:path>
                <a:path w="4305934" h="3946525">
                  <a:moveTo>
                    <a:pt x="3098399" y="3946398"/>
                  </a:moveTo>
                  <a:lnTo>
                    <a:pt x="3098399" y="3889248"/>
                  </a:lnTo>
                  <a:lnTo>
                    <a:pt x="3076301" y="3899916"/>
                  </a:lnTo>
                  <a:lnTo>
                    <a:pt x="3076301" y="3946398"/>
                  </a:lnTo>
                  <a:lnTo>
                    <a:pt x="3098399" y="3946398"/>
                  </a:lnTo>
                  <a:close/>
                </a:path>
                <a:path w="4305934" h="3946525">
                  <a:moveTo>
                    <a:pt x="4255115" y="2600880"/>
                  </a:moveTo>
                  <a:lnTo>
                    <a:pt x="4255115" y="2511551"/>
                  </a:lnTo>
                  <a:lnTo>
                    <a:pt x="4249781" y="2537459"/>
                  </a:lnTo>
                  <a:lnTo>
                    <a:pt x="4246067" y="2522208"/>
                  </a:lnTo>
                  <a:lnTo>
                    <a:pt x="3085359" y="3889248"/>
                  </a:lnTo>
                  <a:lnTo>
                    <a:pt x="3098399" y="3889248"/>
                  </a:lnTo>
                  <a:lnTo>
                    <a:pt x="3098399" y="3946398"/>
                  </a:lnTo>
                  <a:lnTo>
                    <a:pt x="3106781" y="3946398"/>
                  </a:lnTo>
                  <a:lnTo>
                    <a:pt x="3114401" y="3943350"/>
                  </a:lnTo>
                  <a:lnTo>
                    <a:pt x="3119735" y="3936491"/>
                  </a:lnTo>
                  <a:lnTo>
                    <a:pt x="4255115" y="2600880"/>
                  </a:lnTo>
                  <a:close/>
                </a:path>
                <a:path w="4305934" h="3946525">
                  <a:moveTo>
                    <a:pt x="3844397" y="826007"/>
                  </a:moveTo>
                  <a:lnTo>
                    <a:pt x="3828395" y="806957"/>
                  </a:lnTo>
                  <a:lnTo>
                    <a:pt x="3831627" y="820231"/>
                  </a:lnTo>
                  <a:lnTo>
                    <a:pt x="3844397" y="826007"/>
                  </a:lnTo>
                  <a:close/>
                </a:path>
                <a:path w="4305934" h="3946525">
                  <a:moveTo>
                    <a:pt x="3831627" y="820231"/>
                  </a:moveTo>
                  <a:lnTo>
                    <a:pt x="3828395" y="806957"/>
                  </a:lnTo>
                  <a:lnTo>
                    <a:pt x="3828395" y="818769"/>
                  </a:lnTo>
                  <a:lnTo>
                    <a:pt x="3831627" y="820231"/>
                  </a:lnTo>
                  <a:close/>
                </a:path>
                <a:path w="4305934" h="3946525">
                  <a:moveTo>
                    <a:pt x="3844397" y="872673"/>
                  </a:moveTo>
                  <a:lnTo>
                    <a:pt x="3844397" y="826007"/>
                  </a:lnTo>
                  <a:lnTo>
                    <a:pt x="3831627" y="820231"/>
                  </a:lnTo>
                  <a:lnTo>
                    <a:pt x="3844397" y="872673"/>
                  </a:lnTo>
                  <a:close/>
                </a:path>
                <a:path w="4305934" h="3946525">
                  <a:moveTo>
                    <a:pt x="4255115" y="2511551"/>
                  </a:moveTo>
                  <a:lnTo>
                    <a:pt x="4246067" y="2522208"/>
                  </a:lnTo>
                  <a:lnTo>
                    <a:pt x="4249781" y="2537459"/>
                  </a:lnTo>
                  <a:lnTo>
                    <a:pt x="4255115" y="2511551"/>
                  </a:lnTo>
                  <a:close/>
                </a:path>
              </a:pathLst>
            </a:custGeom>
            <a:solidFill>
              <a:srgbClr val="8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2" name="Grupo 61"/>
          <p:cNvGrpSpPr/>
          <p:nvPr/>
        </p:nvGrpSpPr>
        <p:grpSpPr>
          <a:xfrm>
            <a:off x="8392" y="2156762"/>
            <a:ext cx="4390360" cy="3530639"/>
            <a:chOff x="-12685" y="2869920"/>
            <a:chExt cx="4390360" cy="3530639"/>
          </a:xfrm>
        </p:grpSpPr>
        <p:sp>
          <p:nvSpPr>
            <p:cNvPr id="61" name="Rectángulo 60"/>
            <p:cNvSpPr/>
            <p:nvPr/>
          </p:nvSpPr>
          <p:spPr>
            <a:xfrm>
              <a:off x="-12685" y="3815236"/>
              <a:ext cx="4390360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3200" b="0" i="0" u="none" strike="noStrike" baseline="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Principios de la calidad</a:t>
              </a:r>
            </a:p>
            <a:p>
              <a:pPr algn="just"/>
              <a:endParaRPr lang="es-MX" sz="3200" b="0" i="0" u="none" strike="noStrike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/>
              <a:endParaRPr lang="es-MX" b="0" i="0" u="none" strike="noStrike" baseline="0" dirty="0">
                <a:solidFill>
                  <a:srgbClr val="82438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/>
              <a:r>
                <a:rPr lang="es-MX" sz="2000" b="0" i="0" u="none" strike="noStrike" baseline="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Las bases fundamentales </a:t>
              </a:r>
              <a:r>
                <a:rPr lang="es-MX" sz="20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para el rendimiento, la mejora, y la excelencia organizacional, en </a:t>
              </a:r>
              <a:r>
                <a:rPr lang="es-MX" sz="2000" b="0" i="0" u="none" strike="noStrike" baseline="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gestión de la calidad.</a:t>
              </a:r>
              <a:endParaRPr lang="es-MX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Rectángulo 1"/>
            <p:cNvSpPr/>
            <p:nvPr/>
          </p:nvSpPr>
          <p:spPr>
            <a:xfrm>
              <a:off x="1096300" y="2869920"/>
              <a:ext cx="217239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2800" b="1" dirty="0">
                  <a:solidFill>
                    <a:srgbClr val="C00000"/>
                  </a:solidFill>
                  <a:latin typeface="Times New Roman" panose="02020603050405020304" pitchFamily="18" charset="0"/>
                </a:rPr>
                <a:t>Subtema 1.3 </a:t>
              </a:r>
              <a:endParaRPr lang="es-MX" dirty="0"/>
            </a:p>
          </p:txBody>
        </p:sp>
      </p:grpSp>
      <p:pic>
        <p:nvPicPr>
          <p:cNvPr id="65" name="Imagen 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5555" y="171096"/>
            <a:ext cx="1217091" cy="1229385"/>
          </a:xfrm>
          <a:prstGeom prst="rect">
            <a:avLst/>
          </a:prstGeom>
        </p:spPr>
      </p:pic>
      <p:grpSp>
        <p:nvGrpSpPr>
          <p:cNvPr id="69" name="Grupo 68"/>
          <p:cNvGrpSpPr/>
          <p:nvPr/>
        </p:nvGrpSpPr>
        <p:grpSpPr>
          <a:xfrm>
            <a:off x="10067446" y="1589462"/>
            <a:ext cx="1495395" cy="987615"/>
            <a:chOff x="10040340" y="1552346"/>
            <a:chExt cx="1495395" cy="987615"/>
          </a:xfrm>
        </p:grpSpPr>
        <p:pic>
          <p:nvPicPr>
            <p:cNvPr id="67" name="Imagen 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40340" y="1642642"/>
              <a:ext cx="1345306" cy="897319"/>
            </a:xfrm>
            <a:prstGeom prst="rect">
              <a:avLst/>
            </a:prstGeom>
          </p:spPr>
        </p:pic>
        <p:sp>
          <p:nvSpPr>
            <p:cNvPr id="68" name="CuadroTexto 67"/>
            <p:cNvSpPr txBox="1"/>
            <p:nvPr/>
          </p:nvSpPr>
          <p:spPr>
            <a:xfrm>
              <a:off x="10247354" y="1552346"/>
              <a:ext cx="12883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b="1" i="1" dirty="0"/>
                <a:t>LIDERAZGO</a:t>
              </a:r>
            </a:p>
          </p:txBody>
        </p:sp>
      </p:grpSp>
      <p:grpSp>
        <p:nvGrpSpPr>
          <p:cNvPr id="73" name="Grupo 72"/>
          <p:cNvGrpSpPr/>
          <p:nvPr/>
        </p:nvGrpSpPr>
        <p:grpSpPr>
          <a:xfrm>
            <a:off x="10456281" y="2973632"/>
            <a:ext cx="1588984" cy="1867970"/>
            <a:chOff x="10456281" y="2973632"/>
            <a:chExt cx="1588984" cy="1867970"/>
          </a:xfrm>
        </p:grpSpPr>
        <p:pic>
          <p:nvPicPr>
            <p:cNvPr id="70" name="Imagen 6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56281" y="3252618"/>
              <a:ext cx="1588984" cy="1588984"/>
            </a:xfrm>
            <a:prstGeom prst="rect">
              <a:avLst/>
            </a:prstGeom>
          </p:spPr>
        </p:pic>
        <p:sp>
          <p:nvSpPr>
            <p:cNvPr id="71" name="CuadroTexto 70"/>
            <p:cNvSpPr txBox="1"/>
            <p:nvPr/>
          </p:nvSpPr>
          <p:spPr>
            <a:xfrm>
              <a:off x="10456281" y="2973632"/>
              <a:ext cx="14776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i="1" dirty="0"/>
                <a:t>COMPROMIISO DE LA PERSONAS</a:t>
              </a:r>
            </a:p>
          </p:txBody>
        </p:sp>
      </p:grpSp>
      <p:grpSp>
        <p:nvGrpSpPr>
          <p:cNvPr id="75" name="Grupo 74"/>
          <p:cNvGrpSpPr/>
          <p:nvPr/>
        </p:nvGrpSpPr>
        <p:grpSpPr>
          <a:xfrm>
            <a:off x="8342306" y="5363640"/>
            <a:ext cx="1958462" cy="1542951"/>
            <a:chOff x="8342306" y="5362703"/>
            <a:chExt cx="1958462" cy="1542951"/>
          </a:xfrm>
        </p:grpSpPr>
        <p:pic>
          <p:nvPicPr>
            <p:cNvPr id="72" name="Imagen 7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5665" y="5362703"/>
              <a:ext cx="1735103" cy="1379664"/>
            </a:xfrm>
            <a:prstGeom prst="rect">
              <a:avLst/>
            </a:prstGeom>
          </p:spPr>
        </p:pic>
        <p:sp>
          <p:nvSpPr>
            <p:cNvPr id="74" name="CuadroTexto 73"/>
            <p:cNvSpPr txBox="1"/>
            <p:nvPr/>
          </p:nvSpPr>
          <p:spPr>
            <a:xfrm>
              <a:off x="8342306" y="6597877"/>
              <a:ext cx="1949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i="1" dirty="0"/>
                <a:t>ENFOQUE A PROCESOS</a:t>
              </a:r>
            </a:p>
          </p:txBody>
        </p:sp>
      </p:grpSp>
      <p:grpSp>
        <p:nvGrpSpPr>
          <p:cNvPr id="81" name="Grupo 80"/>
          <p:cNvGrpSpPr/>
          <p:nvPr/>
        </p:nvGrpSpPr>
        <p:grpSpPr>
          <a:xfrm>
            <a:off x="5973561" y="5374696"/>
            <a:ext cx="1219200" cy="1131078"/>
            <a:chOff x="6028870" y="5336928"/>
            <a:chExt cx="1219200" cy="1131078"/>
          </a:xfrm>
        </p:grpSpPr>
        <p:pic>
          <p:nvPicPr>
            <p:cNvPr id="79" name="Imagen 7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8870" y="5336928"/>
              <a:ext cx="1219200" cy="996696"/>
            </a:xfrm>
            <a:prstGeom prst="rect">
              <a:avLst/>
            </a:prstGeom>
          </p:spPr>
        </p:pic>
        <p:sp>
          <p:nvSpPr>
            <p:cNvPr id="80" name="CuadroTexto 79"/>
            <p:cNvSpPr txBox="1"/>
            <p:nvPr/>
          </p:nvSpPr>
          <p:spPr>
            <a:xfrm>
              <a:off x="6181465" y="6160229"/>
              <a:ext cx="9140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i="1" dirty="0"/>
                <a:t>MEJORA</a:t>
              </a:r>
            </a:p>
          </p:txBody>
        </p:sp>
      </p:grpSp>
      <p:grpSp>
        <p:nvGrpSpPr>
          <p:cNvPr id="85" name="Grupo 84"/>
          <p:cNvGrpSpPr/>
          <p:nvPr/>
        </p:nvGrpSpPr>
        <p:grpSpPr>
          <a:xfrm>
            <a:off x="4639596" y="3397530"/>
            <a:ext cx="1648364" cy="1436944"/>
            <a:chOff x="4639596" y="3397530"/>
            <a:chExt cx="1648364" cy="1436944"/>
          </a:xfrm>
        </p:grpSpPr>
        <p:pic>
          <p:nvPicPr>
            <p:cNvPr id="83" name="Imagen 8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39596" y="3397530"/>
              <a:ext cx="1421313" cy="1065985"/>
            </a:xfrm>
            <a:prstGeom prst="rect">
              <a:avLst/>
            </a:prstGeom>
          </p:spPr>
        </p:pic>
        <p:sp>
          <p:nvSpPr>
            <p:cNvPr id="84" name="CuadroTexto 83"/>
            <p:cNvSpPr txBox="1"/>
            <p:nvPr/>
          </p:nvSpPr>
          <p:spPr>
            <a:xfrm>
              <a:off x="5049914" y="3880367"/>
              <a:ext cx="12380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i="1" dirty="0"/>
                <a:t>TOMA DE DECISIONES BASADA EN EVIDENCIA</a:t>
              </a:r>
            </a:p>
          </p:txBody>
        </p:sp>
      </p:grpSp>
      <p:grpSp>
        <p:nvGrpSpPr>
          <p:cNvPr id="87" name="Grupo 86"/>
          <p:cNvGrpSpPr/>
          <p:nvPr/>
        </p:nvGrpSpPr>
        <p:grpSpPr>
          <a:xfrm>
            <a:off x="4623599" y="1187077"/>
            <a:ext cx="1735614" cy="1666417"/>
            <a:chOff x="4521219" y="1066242"/>
            <a:chExt cx="1735614" cy="1666417"/>
          </a:xfrm>
        </p:grpSpPr>
        <p:sp>
          <p:nvSpPr>
            <p:cNvPr id="39" name="object 19"/>
            <p:cNvSpPr/>
            <p:nvPr/>
          </p:nvSpPr>
          <p:spPr>
            <a:xfrm>
              <a:off x="4578148" y="1508126"/>
              <a:ext cx="1678685" cy="122453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CuadroTexto 85"/>
            <p:cNvSpPr txBox="1"/>
            <p:nvPr/>
          </p:nvSpPr>
          <p:spPr>
            <a:xfrm>
              <a:off x="4521219" y="1066242"/>
              <a:ext cx="14529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i="1" dirty="0"/>
                <a:t>GESTION DE LAS RELACIONES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502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71060" y="3174242"/>
            <a:ext cx="51029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2.3.1.1 Declaración</a:t>
            </a: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2.3.1.2 Base racional</a:t>
            </a: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2.3.1.3 Beneficios clave</a:t>
            </a:r>
          </a:p>
          <a:p>
            <a:pPr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2.3.1.4 Acciones posibles</a:t>
            </a:r>
            <a:endParaRPr lang="es-MX" sz="3200" b="0" i="0" u="none" strike="noStrike" baseline="0" dirty="0">
              <a:solidFill>
                <a:srgbClr val="58595B"/>
              </a:solidFill>
              <a:latin typeface="GothamMedium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996" y="289982"/>
            <a:ext cx="3234029" cy="3516067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391" y="4051329"/>
            <a:ext cx="2873237" cy="266474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82992" y="289982"/>
            <a:ext cx="80048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 Principios de la gestión de la calidad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71060" y="1329388"/>
            <a:ext cx="748505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3200" dirty="0">
                <a:solidFill>
                  <a:srgbClr val="58595B"/>
                </a:solidFill>
                <a:latin typeface="GothamMedium"/>
              </a:rPr>
              <a:t>2.3.1 Enfoque al cliente:</a:t>
            </a:r>
          </a:p>
          <a:p>
            <a:pPr lvl="0" algn="just"/>
            <a:r>
              <a:rPr lang="es-MX" sz="2000" dirty="0">
                <a:solidFill>
                  <a:srgbClr val="58595B"/>
                </a:solidFill>
                <a:latin typeface="GothamMedium"/>
              </a:rPr>
              <a:t>El enfoque primordial de la gestión de la calidad es la satisfacción de los requisitos de los clientes y el esfuerzo en exceder sus expectativas.</a:t>
            </a:r>
          </a:p>
        </p:txBody>
      </p:sp>
    </p:spTree>
    <p:extLst>
      <p:ext uri="{BB962C8B-B14F-4D97-AF65-F5344CB8AC3E}">
        <p14:creationId xmlns:p14="http://schemas.microsoft.com/office/powerpoint/2010/main" val="424709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739" y="957262"/>
            <a:ext cx="7754624" cy="584129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53038" y="126265"/>
            <a:ext cx="9890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Principales requisitos de la ISO 9001:2015 relacionados con el Principio 1 – Enfoque al cliente:</a:t>
            </a:r>
          </a:p>
        </p:txBody>
      </p:sp>
    </p:spTree>
    <p:extLst>
      <p:ext uri="{BB962C8B-B14F-4D97-AF65-F5344CB8AC3E}">
        <p14:creationId xmlns:p14="http://schemas.microsoft.com/office/powerpoint/2010/main" val="3093941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5253</TotalTime>
  <Words>838</Words>
  <Application>Microsoft Office PowerPoint</Application>
  <PresentationFormat>Panorámica</PresentationFormat>
  <Paragraphs>136</Paragraphs>
  <Slides>29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8" baseType="lpstr">
      <vt:lpstr>Arial</vt:lpstr>
      <vt:lpstr>Arial Narrow</vt:lpstr>
      <vt:lpstr>Calibri</vt:lpstr>
      <vt:lpstr>Calibri Light</vt:lpstr>
      <vt:lpstr>GothamBook</vt:lpstr>
      <vt:lpstr>GothamMedium</vt:lpstr>
      <vt:lpstr>Times New Roman</vt:lpstr>
      <vt:lpstr>Tema de Office</vt:lpstr>
      <vt:lpstr>Imagen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Toshiba-User</dc:creator>
  <cp:lastModifiedBy>Inocencio Garcia Huerta</cp:lastModifiedBy>
  <cp:revision>140</cp:revision>
  <dcterms:created xsi:type="dcterms:W3CDTF">2017-06-25T17:50:22Z</dcterms:created>
  <dcterms:modified xsi:type="dcterms:W3CDTF">2024-09-09T14:23:50Z</dcterms:modified>
</cp:coreProperties>
</file>