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467995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6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6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765909"/>
            <a:ext cx="5829300" cy="1629316"/>
          </a:xfrm>
        </p:spPr>
        <p:txBody>
          <a:bodyPr anchor="b"/>
          <a:lstStyle>
            <a:lvl1pPr algn="ctr">
              <a:defRPr sz="40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458058"/>
            <a:ext cx="5143500" cy="1129904"/>
          </a:xfrm>
        </p:spPr>
        <p:txBody>
          <a:bodyPr/>
          <a:lstStyle>
            <a:lvl1pPr marL="0" indent="0" algn="ctr">
              <a:buNone/>
              <a:defRPr sz="1638"/>
            </a:lvl1pPr>
            <a:lvl2pPr marL="311993" indent="0" algn="ctr">
              <a:buNone/>
              <a:defRPr sz="1365"/>
            </a:lvl2pPr>
            <a:lvl3pPr marL="623987" indent="0" algn="ctr">
              <a:buNone/>
              <a:defRPr sz="1228"/>
            </a:lvl3pPr>
            <a:lvl4pPr marL="935980" indent="0" algn="ctr">
              <a:buNone/>
              <a:defRPr sz="1092"/>
            </a:lvl4pPr>
            <a:lvl5pPr marL="1247973" indent="0" algn="ctr">
              <a:buNone/>
              <a:defRPr sz="1092"/>
            </a:lvl5pPr>
            <a:lvl6pPr marL="1559966" indent="0" algn="ctr">
              <a:buNone/>
              <a:defRPr sz="1092"/>
            </a:lvl6pPr>
            <a:lvl7pPr marL="1871960" indent="0" algn="ctr">
              <a:buNone/>
              <a:defRPr sz="1092"/>
            </a:lvl7pPr>
            <a:lvl8pPr marL="2183953" indent="0" algn="ctr">
              <a:buNone/>
              <a:defRPr sz="1092"/>
            </a:lvl8pPr>
            <a:lvl9pPr marL="2495946" indent="0" algn="ctr">
              <a:buNone/>
              <a:defRPr sz="109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2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49164"/>
            <a:ext cx="1478756" cy="396604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9164"/>
            <a:ext cx="4350544" cy="396604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9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1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166739"/>
            <a:ext cx="5915025" cy="1946729"/>
          </a:xfrm>
        </p:spPr>
        <p:txBody>
          <a:bodyPr anchor="b"/>
          <a:lstStyle>
            <a:lvl1pPr>
              <a:defRPr sz="40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131884"/>
            <a:ext cx="5915025" cy="1023739"/>
          </a:xfrm>
        </p:spPr>
        <p:txBody>
          <a:bodyPr/>
          <a:lstStyle>
            <a:lvl1pPr marL="0" indent="0">
              <a:buNone/>
              <a:defRPr sz="1638">
                <a:solidFill>
                  <a:schemeClr val="tx1"/>
                </a:solidFill>
              </a:defRPr>
            </a:lvl1pPr>
            <a:lvl2pPr marL="311993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2pPr>
            <a:lvl3pPr marL="62398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3pPr>
            <a:lvl4pPr marL="935980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4pPr>
            <a:lvl5pPr marL="124797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5pPr>
            <a:lvl6pPr marL="1559966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6pPr>
            <a:lvl7pPr marL="1871960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7pPr>
            <a:lvl8pPr marL="218395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8pPr>
            <a:lvl9pPr marL="2495946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5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245820"/>
            <a:ext cx="2914650" cy="296938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245820"/>
            <a:ext cx="2914650" cy="296938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49165"/>
            <a:ext cx="5915025" cy="90457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147238"/>
            <a:ext cx="2901255" cy="562244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1993" indent="0">
              <a:buNone/>
              <a:defRPr sz="1365" b="1"/>
            </a:lvl2pPr>
            <a:lvl3pPr marL="623987" indent="0">
              <a:buNone/>
              <a:defRPr sz="1228" b="1"/>
            </a:lvl3pPr>
            <a:lvl4pPr marL="935980" indent="0">
              <a:buNone/>
              <a:defRPr sz="1092" b="1"/>
            </a:lvl4pPr>
            <a:lvl5pPr marL="1247973" indent="0">
              <a:buNone/>
              <a:defRPr sz="1092" b="1"/>
            </a:lvl5pPr>
            <a:lvl6pPr marL="1559966" indent="0">
              <a:buNone/>
              <a:defRPr sz="1092" b="1"/>
            </a:lvl6pPr>
            <a:lvl7pPr marL="1871960" indent="0">
              <a:buNone/>
              <a:defRPr sz="1092" b="1"/>
            </a:lvl7pPr>
            <a:lvl8pPr marL="2183953" indent="0">
              <a:buNone/>
              <a:defRPr sz="1092" b="1"/>
            </a:lvl8pPr>
            <a:lvl9pPr marL="2495946" indent="0">
              <a:buNone/>
              <a:defRPr sz="109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709482"/>
            <a:ext cx="2901255" cy="25143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147238"/>
            <a:ext cx="2915543" cy="562244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1993" indent="0">
              <a:buNone/>
              <a:defRPr sz="1365" b="1"/>
            </a:lvl2pPr>
            <a:lvl3pPr marL="623987" indent="0">
              <a:buNone/>
              <a:defRPr sz="1228" b="1"/>
            </a:lvl3pPr>
            <a:lvl4pPr marL="935980" indent="0">
              <a:buNone/>
              <a:defRPr sz="1092" b="1"/>
            </a:lvl4pPr>
            <a:lvl5pPr marL="1247973" indent="0">
              <a:buNone/>
              <a:defRPr sz="1092" b="1"/>
            </a:lvl5pPr>
            <a:lvl6pPr marL="1559966" indent="0">
              <a:buNone/>
              <a:defRPr sz="1092" b="1"/>
            </a:lvl6pPr>
            <a:lvl7pPr marL="1871960" indent="0">
              <a:buNone/>
              <a:defRPr sz="1092" b="1"/>
            </a:lvl7pPr>
            <a:lvl8pPr marL="2183953" indent="0">
              <a:buNone/>
              <a:defRPr sz="1092" b="1"/>
            </a:lvl8pPr>
            <a:lvl9pPr marL="2495946" indent="0">
              <a:buNone/>
              <a:defRPr sz="109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709482"/>
            <a:ext cx="2915543" cy="25143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7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3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11997"/>
            <a:ext cx="2211884" cy="1091988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673827"/>
            <a:ext cx="3471863" cy="3325798"/>
          </a:xfrm>
        </p:spPr>
        <p:txBody>
          <a:bodyPr/>
          <a:lstStyle>
            <a:lvl1pPr>
              <a:defRPr sz="2184"/>
            </a:lvl1pPr>
            <a:lvl2pPr>
              <a:defRPr sz="1911"/>
            </a:lvl2pPr>
            <a:lvl3pPr>
              <a:defRPr sz="1638"/>
            </a:lvl3pPr>
            <a:lvl4pPr>
              <a:defRPr sz="1365"/>
            </a:lvl4pPr>
            <a:lvl5pPr>
              <a:defRPr sz="1365"/>
            </a:lvl5pPr>
            <a:lvl6pPr>
              <a:defRPr sz="1365"/>
            </a:lvl6pPr>
            <a:lvl7pPr>
              <a:defRPr sz="1365"/>
            </a:lvl7pPr>
            <a:lvl8pPr>
              <a:defRPr sz="1365"/>
            </a:lvl8pPr>
            <a:lvl9pPr>
              <a:defRPr sz="136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403985"/>
            <a:ext cx="2211884" cy="2601056"/>
          </a:xfrm>
        </p:spPr>
        <p:txBody>
          <a:bodyPr/>
          <a:lstStyle>
            <a:lvl1pPr marL="0" indent="0">
              <a:buNone/>
              <a:defRPr sz="1092"/>
            </a:lvl1pPr>
            <a:lvl2pPr marL="311993" indent="0">
              <a:buNone/>
              <a:defRPr sz="955"/>
            </a:lvl2pPr>
            <a:lvl3pPr marL="623987" indent="0">
              <a:buNone/>
              <a:defRPr sz="819"/>
            </a:lvl3pPr>
            <a:lvl4pPr marL="935980" indent="0">
              <a:buNone/>
              <a:defRPr sz="682"/>
            </a:lvl4pPr>
            <a:lvl5pPr marL="1247973" indent="0">
              <a:buNone/>
              <a:defRPr sz="682"/>
            </a:lvl5pPr>
            <a:lvl6pPr marL="1559966" indent="0">
              <a:buNone/>
              <a:defRPr sz="682"/>
            </a:lvl6pPr>
            <a:lvl7pPr marL="1871960" indent="0">
              <a:buNone/>
              <a:defRPr sz="682"/>
            </a:lvl7pPr>
            <a:lvl8pPr marL="2183953" indent="0">
              <a:buNone/>
              <a:defRPr sz="682"/>
            </a:lvl8pPr>
            <a:lvl9pPr marL="2495946" indent="0">
              <a:buNone/>
              <a:defRPr sz="68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11997"/>
            <a:ext cx="2211884" cy="1091988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673827"/>
            <a:ext cx="3471863" cy="3325798"/>
          </a:xfrm>
        </p:spPr>
        <p:txBody>
          <a:bodyPr anchor="t"/>
          <a:lstStyle>
            <a:lvl1pPr marL="0" indent="0">
              <a:buNone/>
              <a:defRPr sz="2184"/>
            </a:lvl1pPr>
            <a:lvl2pPr marL="311993" indent="0">
              <a:buNone/>
              <a:defRPr sz="1911"/>
            </a:lvl2pPr>
            <a:lvl3pPr marL="623987" indent="0">
              <a:buNone/>
              <a:defRPr sz="1638"/>
            </a:lvl3pPr>
            <a:lvl4pPr marL="935980" indent="0">
              <a:buNone/>
              <a:defRPr sz="1365"/>
            </a:lvl4pPr>
            <a:lvl5pPr marL="1247973" indent="0">
              <a:buNone/>
              <a:defRPr sz="1365"/>
            </a:lvl5pPr>
            <a:lvl6pPr marL="1559966" indent="0">
              <a:buNone/>
              <a:defRPr sz="1365"/>
            </a:lvl6pPr>
            <a:lvl7pPr marL="1871960" indent="0">
              <a:buNone/>
              <a:defRPr sz="1365"/>
            </a:lvl7pPr>
            <a:lvl8pPr marL="2183953" indent="0">
              <a:buNone/>
              <a:defRPr sz="1365"/>
            </a:lvl8pPr>
            <a:lvl9pPr marL="2495946" indent="0">
              <a:buNone/>
              <a:defRPr sz="136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403985"/>
            <a:ext cx="2211884" cy="2601056"/>
          </a:xfrm>
        </p:spPr>
        <p:txBody>
          <a:bodyPr/>
          <a:lstStyle>
            <a:lvl1pPr marL="0" indent="0">
              <a:buNone/>
              <a:defRPr sz="1092"/>
            </a:lvl1pPr>
            <a:lvl2pPr marL="311993" indent="0">
              <a:buNone/>
              <a:defRPr sz="955"/>
            </a:lvl2pPr>
            <a:lvl3pPr marL="623987" indent="0">
              <a:buNone/>
              <a:defRPr sz="819"/>
            </a:lvl3pPr>
            <a:lvl4pPr marL="935980" indent="0">
              <a:buNone/>
              <a:defRPr sz="682"/>
            </a:lvl4pPr>
            <a:lvl5pPr marL="1247973" indent="0">
              <a:buNone/>
              <a:defRPr sz="682"/>
            </a:lvl5pPr>
            <a:lvl6pPr marL="1559966" indent="0">
              <a:buNone/>
              <a:defRPr sz="682"/>
            </a:lvl6pPr>
            <a:lvl7pPr marL="1871960" indent="0">
              <a:buNone/>
              <a:defRPr sz="682"/>
            </a:lvl7pPr>
            <a:lvl8pPr marL="2183953" indent="0">
              <a:buNone/>
              <a:defRPr sz="682"/>
            </a:lvl8pPr>
            <a:lvl9pPr marL="2495946" indent="0">
              <a:buNone/>
              <a:defRPr sz="68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49165"/>
            <a:ext cx="5915025" cy="904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245820"/>
            <a:ext cx="5915025" cy="2969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337621"/>
            <a:ext cx="1543050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79D6-3ACF-4E74-A1D1-49C1EDF1820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337621"/>
            <a:ext cx="2314575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337621"/>
            <a:ext cx="1543050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D07DB-58FE-4812-8C8B-07D675D675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5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23987" rtl="0" eaLnBrk="1" latinLnBrk="0" hangingPunct="1">
        <a:lnSpc>
          <a:spcPct val="90000"/>
        </a:lnSpc>
        <a:spcBef>
          <a:spcPct val="0"/>
        </a:spcBef>
        <a:buNone/>
        <a:defRPr sz="30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997" indent="-155997" algn="l" defTabSz="623987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1911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8" kern="1200">
          <a:solidFill>
            <a:schemeClr val="tx1"/>
          </a:solidFill>
          <a:latin typeface="+mn-lt"/>
          <a:ea typeface="+mn-ea"/>
          <a:cs typeface="+mn-cs"/>
        </a:defRPr>
      </a:lvl2pPr>
      <a:lvl3pPr marL="779983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5" kern="1200">
          <a:solidFill>
            <a:schemeClr val="tx1"/>
          </a:solidFill>
          <a:latin typeface="+mn-lt"/>
          <a:ea typeface="+mn-ea"/>
          <a:cs typeface="+mn-cs"/>
        </a:defRPr>
      </a:lvl3pPr>
      <a:lvl4pPr marL="1091976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4pPr>
      <a:lvl5pPr marL="1403970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5pPr>
      <a:lvl6pPr marL="1715963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6pPr>
      <a:lvl7pPr marL="2027956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7pPr>
      <a:lvl8pPr marL="2339950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8pPr>
      <a:lvl9pPr marL="2651943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1pPr>
      <a:lvl2pPr marL="311993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2pPr>
      <a:lvl3pPr marL="623987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3pPr>
      <a:lvl4pPr marL="935980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4pPr>
      <a:lvl5pPr marL="1247973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5pPr>
      <a:lvl6pPr marL="1559966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6pPr>
      <a:lvl7pPr marL="1871960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7pPr>
      <a:lvl8pPr marL="2183953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8pPr>
      <a:lvl9pPr marL="2495946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sat.edu.mx/evdo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486" y="1685437"/>
            <a:ext cx="6864279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Se les informa </a:t>
            </a:r>
            <a:r>
              <a:rPr lang="es-MX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que la Evaluación Docente del periodo febrero-junio 2025, se realizará del </a:t>
            </a:r>
            <a:r>
              <a:rPr lang="es-MX" alt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12 al 21 de mayo de 2025 </a:t>
            </a:r>
            <a:r>
              <a:rPr lang="es-MX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en el siguiente link: </a:t>
            </a:r>
            <a:r>
              <a:rPr lang="es-MX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  <a:hlinkClick r:id="rId3"/>
              </a:rPr>
              <a:t>www.itssat.edu.mx/evdoc</a:t>
            </a:r>
            <a:r>
              <a:rPr lang="es-MX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. El día que corresponde a cada programa educativo es el siguiente: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Es importante recordar que debes realizar este proceso en la fecha que se indica, ya que tienes que guardar y conservar el acuse para entregarlo en las reinscripciones.</a:t>
            </a:r>
            <a:endParaRPr lang="x-none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50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419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-6279" y="1197674"/>
            <a:ext cx="34289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" pitchFamily="2" charset="0"/>
                <a:ea typeface="Calibri" panose="020F0502020204030204" pitchFamily="34" charset="0"/>
                <a:cs typeface="Gotham" pitchFamily="2" charset="0"/>
              </a:rPr>
              <a:t>A TODA LA COMUNIDAD ESTUDIANTIL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" pitchFamily="2" charset="0"/>
                <a:ea typeface="Calibri" panose="020F0502020204030204" pitchFamily="34" charset="0"/>
                <a:cs typeface="Gotham" pitchFamily="2" charset="0"/>
              </a:rPr>
              <a:t>P R E S E N T E:</a:t>
            </a:r>
            <a:endParaRPr lang="en-US" altLang="en-US" dirty="0">
              <a:solidFill>
                <a:schemeClr val="tx1">
                  <a:lumMod val="65000"/>
                  <a:lumOff val="35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2468ECE-A0AD-43EC-A0BD-051B9E03F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613" y="4122533"/>
            <a:ext cx="984773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419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Gotham" pitchFamily="2" charset="0"/>
                <a:cs typeface="Gotham" pitchFamily="2" charset="0"/>
              </a:rPr>
              <a:t>ATENTAMENTE: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Gotham" pitchFamily="2" charset="0"/>
              <a:cs typeface="Gotham" pitchFamily="2" charset="0"/>
            </a:endParaRPr>
          </a:p>
        </p:txBody>
      </p:sp>
      <p:sp>
        <p:nvSpPr>
          <p:cNvPr id="15" name="1 Rectángulo">
            <a:extLst>
              <a:ext uri="{FF2B5EF4-FFF2-40B4-BE49-F238E27FC236}">
                <a16:creationId xmlns:a16="http://schemas.microsoft.com/office/drawing/2014/main" id="{FD07F5E3-09E5-4AD4-A13C-4883E5D85E3F}"/>
              </a:ext>
            </a:extLst>
          </p:cNvPr>
          <p:cNvSpPr/>
          <p:nvPr/>
        </p:nvSpPr>
        <p:spPr>
          <a:xfrm>
            <a:off x="1548545" y="4286012"/>
            <a:ext cx="376090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otham" pitchFamily="2" charset="0"/>
                <a:cs typeface="Gotham" pitchFamily="2" charset="0"/>
              </a:rPr>
              <a:t>DEPARTAMENTO DE DESARROLLO ACADÉMICO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2363E4-0B61-4EFD-93A0-8EC7EBF62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2028" y="536061"/>
            <a:ext cx="843552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n-US" sz="2500" b="1" dirty="0">
                <a:solidFill>
                  <a:schemeClr val="bg1"/>
                </a:solidFill>
                <a:latin typeface="Gotham Black" pitchFamily="2" charset="0"/>
                <a:ea typeface="Calibri" panose="020F0502020204030204" pitchFamily="34" charset="0"/>
                <a:cs typeface="Gotham Black" pitchFamily="2" charset="0"/>
              </a:rPr>
              <a:t>016</a:t>
            </a:r>
            <a:endParaRPr lang="en-US" altLang="en-US" sz="2500" dirty="0">
              <a:solidFill>
                <a:schemeClr val="bg1"/>
              </a:solidFill>
              <a:latin typeface="Gotham Black" pitchFamily="2" charset="0"/>
              <a:cs typeface="Gotham Black" pitchFamily="2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B0EA9B74-8484-C51D-A3DE-BCF1F8BDE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46418"/>
              </p:ext>
            </p:extLst>
          </p:nvPr>
        </p:nvGraphicFramePr>
        <p:xfrm>
          <a:off x="1548545" y="2093583"/>
          <a:ext cx="4038571" cy="1457325"/>
        </p:xfrm>
        <a:graphic>
          <a:graphicData uri="http://schemas.openxmlformats.org/drawingml/2006/table">
            <a:tbl>
              <a:tblPr firstRow="1" firstCol="1" bandRow="1"/>
              <a:tblGrid>
                <a:gridCol w="2817580">
                  <a:extLst>
                    <a:ext uri="{9D8B030D-6E8A-4147-A177-3AD203B41FA5}">
                      <a16:colId xmlns:a16="http://schemas.microsoft.com/office/drawing/2014/main" val="272253931"/>
                    </a:ext>
                  </a:extLst>
                </a:gridCol>
                <a:gridCol w="1220991">
                  <a:extLst>
                    <a:ext uri="{9D8B030D-6E8A-4147-A177-3AD203B41FA5}">
                      <a16:colId xmlns:a16="http://schemas.microsoft.com/office/drawing/2014/main" val="3114882179"/>
                    </a:ext>
                  </a:extLst>
                </a:gridCol>
              </a:tblGrid>
              <a:tr h="75565"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100" kern="100" dirty="0">
                          <a:solidFill>
                            <a:srgbClr val="FFFFFF"/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PROGRAMA EDUCATIVO</a:t>
                      </a:r>
                      <a:endParaRPr lang="es-MX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100" kern="100" dirty="0">
                          <a:solidFill>
                            <a:srgbClr val="FFFFFF"/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FECHA</a:t>
                      </a:r>
                      <a:endParaRPr lang="es-MX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4197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</a:t>
                      </a:r>
                      <a:r>
                        <a:rPr lang="pt-BR" sz="10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pt-BR" sz="10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Sistemas </a:t>
                      </a: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Computacionales</a:t>
                      </a:r>
                      <a:endParaRPr lang="es-MX" sz="1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 de </a:t>
                      </a: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mayo</a:t>
                      </a:r>
                      <a:endParaRPr lang="es-MX" sz="1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83079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</a:t>
                      </a:r>
                      <a:r>
                        <a:rPr lang="pt-BR" sz="10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Ambiental</a:t>
                      </a:r>
                      <a:endParaRPr lang="es-MX" sz="1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13 de mayo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1261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Licenciatura en Administración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 de mayo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91093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 en Gestión Empresarial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 de mayo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8728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</a:t>
                      </a:r>
                      <a:r>
                        <a:rPr lang="pt-BR" sz="10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Informática</a:t>
                      </a:r>
                      <a:endParaRPr lang="es-MX" sz="1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16 de mayo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2865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 Mecatrónica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19 de mayo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6033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 Industrial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 de mayo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897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2385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Ingeniería Electromecánica</a:t>
                      </a:r>
                      <a:endParaRPr lang="es-MX" sz="1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2385" algn="ctr">
                        <a:lnSpc>
                          <a:spcPts val="1200"/>
                        </a:lnSpc>
                        <a:buNone/>
                      </a:pPr>
                      <a:r>
                        <a:rPr lang="pt-BR" sz="10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 de </a:t>
                      </a:r>
                      <a:r>
                        <a:rPr lang="pt-BR" sz="10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Gotham Medium" pitchFamily="2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mayo</a:t>
                      </a:r>
                      <a:endParaRPr lang="es-MX" sz="1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1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59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148</Words>
  <Application>Microsoft Office PowerPoint</Application>
  <PresentationFormat>Personalizado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Gotham</vt:lpstr>
      <vt:lpstr>Gotham Black</vt:lpstr>
      <vt:lpstr>Gotham Medium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 C E R</dc:creator>
  <cp:lastModifiedBy>DELL</cp:lastModifiedBy>
  <cp:revision>39</cp:revision>
  <cp:lastPrinted>2019-01-28T17:31:24Z</cp:lastPrinted>
  <dcterms:created xsi:type="dcterms:W3CDTF">2018-02-07T14:36:01Z</dcterms:created>
  <dcterms:modified xsi:type="dcterms:W3CDTF">2025-05-08T18:14:29Z</dcterms:modified>
</cp:coreProperties>
</file>