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The Seasons" panose="020B0604020202020204" charset="0"/>
      <p:regular r:id="rId42"/>
    </p:embeddedFont>
    <p:embeddedFont>
      <p:font typeface="The Seasons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127503" y="1545170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3397576" y="3962025"/>
            <a:ext cx="11492847" cy="228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2"/>
              </a:lnSpc>
            </a:pPr>
            <a:r>
              <a:rPr lang="en-US" sz="11973" spc="335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AUTOCEBANTE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29997" y="3716870"/>
            <a:ext cx="9428006" cy="94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5"/>
              </a:lnSpc>
            </a:pPr>
            <a:r>
              <a:rPr lang="en-US" sz="5017" spc="376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BOMBA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46395" y="926164"/>
            <a:ext cx="5333349" cy="46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1"/>
              </a:lnSpc>
            </a:pPr>
            <a:r>
              <a:rPr lang="en-US" sz="2429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SISTEMAS Y MAQUINAS DE FLUIDOS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08255" y="8790994"/>
            <a:ext cx="5333349" cy="46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1"/>
              </a:lnSpc>
            </a:pPr>
            <a:r>
              <a:rPr lang="en-US" sz="2429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29/09/2025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08255" y="926164"/>
            <a:ext cx="5333349" cy="46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1"/>
              </a:lnSpc>
            </a:pPr>
            <a:r>
              <a:rPr lang="en-US" sz="2429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GRUPO:502A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0475" y="2750956"/>
            <a:ext cx="6958825" cy="4785089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l="-13175" r="-1317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00075" y="819150"/>
            <a:ext cx="888177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PROBL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EMA DEL CEBADO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7289" y="2225992"/>
            <a:ext cx="9144556" cy="576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 aplicaciones como: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Piscinas (cuando se drenan para limpieza).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Agricultura (cuando se interrumpe el flujo en canales de riego).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Drenaje en construcción (cuando entra aire al sistema).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... el aire en la tubería interrumpe el funcionamiento de la bomba.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Esto hacía que las bombas convencionales fueran poco confiables en situaciones donde el flujo no es constante.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0475" y="2750956"/>
            <a:ext cx="6958825" cy="4785089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l="-13175" r="-1317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00075" y="819150"/>
            <a:ext cx="1193507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¿QUÉ 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 UNA BOMBA AUTOCEBANTE?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7289" y="2225993"/>
            <a:ext cx="9144556" cy="719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Definició</a:t>
            </a: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 técnica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Una bomba autocebante es un tipo de bomba centrífuga diseñada para eliminar automáticamente el aire de la tubería de succión y llenar la bomba con líquido sin intervención manual. Esto se logra gracias a una cámara de cebado integrada, que permite que la bomba arranque aún cuando la línea de succión contiene aire.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Diferencia clave con una bomba centrífuga convencional: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Centrífuga convencional: requiere que la tubería y la bomba estén llenas de líquido antes de arrancar.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Autocebante: puede arrancar parcialmente llena de aire y cebarse sola hasta alcanzar un flujo normal.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0475" y="2750956"/>
            <a:ext cx="6958825" cy="4785089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l="-13175" r="-1317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00075" y="819150"/>
            <a:ext cx="888177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PRINCIPIO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DE OPERACIÓN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7289" y="2225992"/>
            <a:ext cx="9144556" cy="814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nicio con mezcla aire-líquido: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Cuando se arranca la bomba, parte del aire atrapado entra a la cámara de cebado junto con el agua residual.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Expulsión del aire: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impulsor genera presión suficiente para que el aire sea expulsado por la salida de descarga.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Acumulación de agua: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Mientras el aire sale, el agua se queda en la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Cebado completo: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Tras varias rotaciones, todo el aire se expulsa y la bomba queda llena de agua, funcionando como una centrífuga normal.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Este proceso puede durar desde unos segundos hasta varios minutos, dependiendo de la altura de succión, la distancia y la cantidad de aire en la tubería.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8131" y="406349"/>
            <a:ext cx="11087565" cy="863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Cara</a:t>
            </a: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cterísticas principales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Autocebado: arranca automáticamente aunque la bomba y la tubería no estén completamente llenas de líquido.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Cámara de cebado: pieza clave donde se mezcla agua con aire y se expulsa este último.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Impulsor especial: diseñado para manejar pequeñas cantidades de aire sin perder eficiencia.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Aplicaciones versátiles: piscinas, riego, drenaje, trasvase de líquidos.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Tipos de bombas autocebantes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Centrífuga autocebante: la más común, usa un impulsor tipo centrífugo y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 diafragma autocebante: emplea un diafragma flexible; permite manejar líquidos con sólidos en suspensión.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Peristáltica autocebante: mueve el líquido mediante compresión de un tubo flexible; útil para líquidos delicados o corrosivos.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(Para tu presentación puedes enfocarte en la centrífuga, que es la más usada en piscinas y riego.)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821422" y="520649"/>
            <a:ext cx="4019173" cy="2763699"/>
            <a:chOff x="0" y="0"/>
            <a:chExt cx="6159500" cy="4235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4745" b="-474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821422" y="7001073"/>
            <a:ext cx="4019173" cy="2763699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33873" b="-1155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268827" y="3761124"/>
            <a:ext cx="4019173" cy="2763699"/>
            <a:chOff x="0" y="0"/>
            <a:chExt cx="6159500" cy="4235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5"/>
              <a:stretch>
                <a:fillRect t="-10438" b="-34989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7503" y="2027714"/>
            <a:ext cx="628896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ARR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ANQUE INICIAL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6058446"/>
            <a:ext cx="14032995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ai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 atrapado se mezcla con el agua en la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Esta mezcla se desplaza hacia la salida de descarga.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diseño del impulsor y la voluta asegura que el aire pueda moverse sin que la bomba se detenga.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5094335"/>
            <a:ext cx="639666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MEZCLA AGUA-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AIRE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7503" y="2974225"/>
            <a:ext cx="14032995" cy="195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bomba se activa con agua residual en la carcasa o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impulsor comienza a girar, creando un flujo centrífugo.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 hay aire en la tubería, este entra junto con el líquido en la cámara.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797216" y="819150"/>
            <a:ext cx="815518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PRINCIPIO DE OPERACIÓN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7503" y="819150"/>
            <a:ext cx="662821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EXP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ULSIÓN DEL AIRE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4384799"/>
            <a:ext cx="14032995" cy="147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 m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edida que se expulsa el aire, más agua entra desde la tubería de succión.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cámara de cebado se llena progresivamente, asegurando un flujo continuo de agua.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78563" y="3420687"/>
            <a:ext cx="806210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LLENADO DE LA CÁMARA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7503" y="1765661"/>
            <a:ext cx="14032995" cy="195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presión generada por el impulsor fuerza al aire a salir por la salida de la bomba.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proporción aire-agua disminuye gradualmente.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Este proceso puede repetirse varias veces hasta eliminar la mayor parte del aire.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2127503" y="5744442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OPERAC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IÓN NORMAL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7503" y="6690953"/>
            <a:ext cx="14032995" cy="195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Un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 vez que todo el aire ha sido expulsado y la cámara está llena, la bomba funciona como una centrífuga convencional.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presión en la salida se estabiliza y el flujo es constante.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7503" y="2596826"/>
            <a:ext cx="14032995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bomba necesita una pequeña cantidad de agua residual para iniciar.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altura máxima de succión está limitada por la presión atmosférica y las pérdidas por fricción en la tubería.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eficiencia depende del diseño del impulsor y de la distancia aire-líquido en la tubería.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617911" y="4749820"/>
            <a:ext cx="3251931" cy="3014034"/>
            <a:chOff x="0" y="0"/>
            <a:chExt cx="953370" cy="8836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3370" cy="883625"/>
            </a:xfrm>
            <a:custGeom>
              <a:avLst/>
              <a:gdLst/>
              <a:ahLst/>
              <a:cxnLst/>
              <a:rect l="l" t="t" r="r" b="b"/>
              <a:pathLst>
                <a:path w="953370" h="883625">
                  <a:moveTo>
                    <a:pt x="0" y="0"/>
                  </a:moveTo>
                  <a:lnTo>
                    <a:pt x="953370" y="0"/>
                  </a:lnTo>
                  <a:lnTo>
                    <a:pt x="953370" y="883625"/>
                  </a:lnTo>
                  <a:lnTo>
                    <a:pt x="0" y="883625"/>
                  </a:lnTo>
                  <a:close/>
                </a:path>
              </a:pathLst>
            </a:custGeom>
            <a:blipFill>
              <a:blip r:embed="rId3"/>
              <a:stretch>
                <a:fillRect l="-24166" r="-15883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648964" y="4749820"/>
            <a:ext cx="3251931" cy="3014034"/>
            <a:chOff x="0" y="0"/>
            <a:chExt cx="953370" cy="883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3370" cy="883625"/>
            </a:xfrm>
            <a:custGeom>
              <a:avLst/>
              <a:gdLst/>
              <a:ahLst/>
              <a:cxnLst/>
              <a:rect l="l" t="t" r="r" b="b"/>
              <a:pathLst>
                <a:path w="953370" h="883625">
                  <a:moveTo>
                    <a:pt x="0" y="0"/>
                  </a:moveTo>
                  <a:lnTo>
                    <a:pt x="953370" y="0"/>
                  </a:lnTo>
                  <a:lnTo>
                    <a:pt x="953370" y="883625"/>
                  </a:lnTo>
                  <a:lnTo>
                    <a:pt x="0" y="883625"/>
                  </a:lnTo>
                  <a:close/>
                </a:path>
              </a:pathLst>
            </a:custGeom>
            <a:blipFill>
              <a:blip r:embed="rId3"/>
              <a:stretch>
                <a:fillRect l="-154097" r="-2890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127503" y="1650315"/>
            <a:ext cx="946562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CONDICION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 IMPORTANTES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46714"/>
            <a:ext cx="678242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ARCASA O VOLUTA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8136" y="6150971"/>
            <a:ext cx="16951164" cy="290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escripción: espacio adicional en la carcasa diseñado para retener agua.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Mantener siempre una cantidad de agua residual.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Mezclar aire y agua en la fase inicial de arranque.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Permitir la expulsión de aire hacia la descarga.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29987" y="5296896"/>
            <a:ext cx="682844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CÁMARA DE CEBADO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136" y="2500789"/>
            <a:ext cx="17671727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scripción: estructura externa que contiene el impulsor y el agua en movimiento.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Dirigir el flujo hacia la salida.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Soportar la presión interna.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Albergar la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Materiales comunes: hierro fundido, acero inoxidable, plásticos reforzados (en bombas de piscina).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0" y="2064"/>
            <a:ext cx="18288000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ELEMENTOS Y PARTES PRINCIPALES DE LA BOMBA AUTOCEBANTE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150"/>
            <a:ext cx="628896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IMP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ULSOR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058446"/>
            <a:ext cx="15131797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Descripción: ba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rra metálica que conecta el impulsor con el motor.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Transmitir el movimiento rotatorio al impulsor.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Protección: suele contar con un sello mecánico para evitar fugas de agua.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65029" y="5204371"/>
            <a:ext cx="639666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EJ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73225"/>
            <a:ext cx="14032995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Descripción: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componente giratorio con álabes, conectado al eje del motor.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Transformar la energía mecánica del motor en energía hidráulica.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Acelerar el agua mediante fuerza centrífuga.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Soportar pequeñas cantidades de aire en el flujo inicial.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Tipos: cerrado, semiabierto o abierto (dependiendo del diseño y aplicación).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150"/>
            <a:ext cx="628896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ELLO MECÁNICO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102362"/>
            <a:ext cx="14032995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Descripción: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tubería conectada a la fuente de agua.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Conducir el agua (y aire, si lo hay) hacia la cámara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Nota: debe estar bien sellada para evitar fugas de aire, que dificultan el autocebado.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4175125"/>
            <a:ext cx="707517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ENTRADA (SUCC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IÓN)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73225"/>
            <a:ext cx="14032995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scripción: conjunto de anillos o empaques entre el eje y la carcasa.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Evitar que el agua se filtre al motor.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Proteger contra desgaste y fugas.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0" y="18288000"/>
                </a:lnTo>
                <a:lnTo>
                  <a:pt x="10287000" y="18288000"/>
                </a:lnTo>
                <a:lnTo>
                  <a:pt x="1028700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819150"/>
            <a:ext cx="6763457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5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Í</a:t>
            </a:r>
            <a:r>
              <a:rPr lang="en-US" sz="5000" u="none" spc="175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NDICE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1898839"/>
            <a:ext cx="7016497" cy="590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Objetivo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Introducción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Antecedentes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¿Qué es una bomba autocebante?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Funcionamiento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Partes principales 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Ventajas 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Limitaciones 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Aplicaciones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Proyecto</a:t>
            </a:r>
          </a:p>
          <a:p>
            <a:pPr marL="652172" lvl="1" indent="-326086" algn="l">
              <a:lnSpc>
                <a:spcPts val="4229"/>
              </a:lnSpc>
              <a:buFont typeface="Arial"/>
              <a:buChar char="•"/>
            </a:pPr>
            <a:r>
              <a:rPr lang="en-US" sz="30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Bibliografia</a:t>
            </a:r>
          </a:p>
        </p:txBody>
      </p:sp>
      <p:sp>
        <p:nvSpPr>
          <p:cNvPr id="5" name="AutoShape 5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150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SA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LIDA (DESCARGA)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102362"/>
            <a:ext cx="14032995" cy="24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Descripción: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cubierta que cierra la carcasa y permite acceso al impulsor.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Facilitar el mantenimiento y limpieza.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Mantener la bomba hermética.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27172" y="4175125"/>
            <a:ext cx="769200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BRIDA O TAPA FRO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73225"/>
            <a:ext cx="14032995" cy="195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scripción: conducto donde se expulsa el agua a presión.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Entregar el agua hacia el sistema (piscina, riego, drenaje, etc.).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150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MOTO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102362"/>
            <a:ext cx="14032995" cy="290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Descripción: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canastilla o filtro integrado antes del impulsor.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Retener hojas, suciedad y partículas grandes.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Proteger el impulsor y el sistema de filtración.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36949" y="4175125"/>
            <a:ext cx="1168222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PREFILTRO (EN BOMBAS DE PISCI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NA)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73225"/>
            <a:ext cx="14032995" cy="290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scripción: dispositivo eléctrico (o en algunos casos, de combustión) que genera el movimiento del eje.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Función: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Proporcionar la energía mecánica necesaria.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Tipos más comunes: motores eléctricos monofásicos o trifásicos.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3528" r="-39188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5525"/>
            <a:ext cx="18288000" cy="9995949"/>
            <a:chOff x="0" y="0"/>
            <a:chExt cx="148705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7051" cy="812800"/>
            </a:xfrm>
            <a:custGeom>
              <a:avLst/>
              <a:gdLst/>
              <a:ahLst/>
              <a:cxnLst/>
              <a:rect l="l" t="t" r="r" b="b"/>
              <a:pathLst>
                <a:path w="1487051" h="812800">
                  <a:moveTo>
                    <a:pt x="0" y="0"/>
                  </a:moveTo>
                  <a:lnTo>
                    <a:pt x="1487051" y="0"/>
                  </a:lnTo>
                  <a:lnTo>
                    <a:pt x="148705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7846" b="-22039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576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 requieren cebado manual frecuente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Explicación: Una bomba centrífuga común necesita llenarse manualmente con agua antes de arrancar.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 de la autocebante: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Puede expulsar el aire de la tubería por sí sola.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arranque es más rápido, sencillo y seguro.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Reduce la intervención del operador.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528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Ope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ración confiable en presencia de aire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Explicación: Si entra aire al sistema (por fugas o vaciado de tuberías), las bombas convencionales pierden succión.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autocebante maneja mezclas de agua + aire sin detenerse.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Garantiza continuidad del flujo incluso en condiciones no ideales.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480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Mant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enimiento más sencillo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Su diseño permite: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Acceso rápido al impulsor y a la cámara de cebado mediante tapas desmontables.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Facilidad de limpieza, sobre todo en bombas de piscina que incorporan prefiltros.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Esto disminuye tiempos de inactividad.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ayor seguridad en sistemas hidráulicos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Evita problemas de cavitación severa al poder eliminar aire atrapado.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Reduce riesgos de sobrecalentamiento en el motor, ya que la cámara siempre conserva agua residual.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VENTAJAS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V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ersatilidad de aplicaciones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Funcionan en sistemas donde el nivel de agua puede variar o interrumpirse.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Se utilizan tanto en hogares (piscinas, riego doméstico) como en industrias (aguas residuales, trasvase de líquidos).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290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Ah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orro de tiempo y costos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Menos paradas por fallo de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Menos intervención de personal.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Mayor durabilidad de los equipos asociados (tuberías, válvulas, filtros).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LIMITACIONES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528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enor eficiencia hidráulica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En comparación con una bomba centrífuga convencional, la autocebante suele tener un rendimiento un poco más bajo.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Razón: la cámara de cebado genera pérdidas adicionales de energía.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Consecuencia: puede requerir más potencia para mover el mismo caudal de agua.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385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Tamañ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 y peso mayores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Al incorporar una cámara adicional, la bomba autocebante es más voluminosa.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Esto aumenta su peso y dimensiones, lo que puede complicar instalaciones en espacios reducidos.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LIMITACIONES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528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 adecuada para líquidos muy viscosos o corrosivos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Está diseñada principalmente para agua limpia o con impurezas ligeras.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Líquidos como aceites espesos, químicos fuertes o lodos con sólidos grandes pueden: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Reducir su eficiencia.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Provocar desgaste prematuro en el impulsor y el sello.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528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Limitación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en altura de succión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Como toda bomba centrífuga, su capacidad de succión está limitada por la presión atmosférica.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Generalmente no supera los 6–8 metros de altura de succión en condiciones normales.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Para alturas mayores se requieren bombas especiales (como de desplazamiento positivo).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LIMITACIONES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ecesidad de agua inicial en la cámara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Aunque es autocebante, requiere agua en la cámara al inicio de la instalación.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 se vacía totalmente (por mantenimiento o almacenamiento), debe llenarse manualmente de nuevo.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433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osto inicial mayor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En comparación con una bomba centrífuga convencional de la misma capacidad, la autocebante suele ser más cara.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Esto se debe a su diseño más complejo y a los materiales adicionales necesarios.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7503" y="2539628"/>
            <a:ext cx="7016497" cy="576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Explicar de forma completa y didáctica qué es una bomba autocebante, cómo funciona, cuáles son sus partes y usos principales, y mostrar un ejemplo práctico (maqueta 3D a escala) que permita visualizar su funcionamiento y desempeño. Al final de la presentación, la audiencia deberá comprender los principios de autocebado y ser capaz de identificar aplicaciones adecuadas y limitaciones de este tipo de bomba.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27503" y="1431554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OBJETIVO GENERAL</a:t>
            </a:r>
          </a:p>
        </p:txBody>
      </p:sp>
      <p:sp>
        <p:nvSpPr>
          <p:cNvPr id="5" name="AutoShape 5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170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APLICACIONES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U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so en piscinas y sistemas domésticos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Circulación y filtrado de agua en piscinas residenciales y públicas.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Sistemas de riego en jardines.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Abastecimiento de agua en viviendas con cisternas o tanques subterráneos.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Agr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icultura y riego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Bombeo de agua desde ríos, pozos o canales hacia los sistemas de riego.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Permiten succión desde fuentes a nivel bajo sin riesgo de perder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Útiles en aspersores y riego por goteo.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170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APLICACIONES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433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ndustria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Procesos que requieren recirculación de agua para enfriamiento o limpieza.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Plantas de tratamiento de aguas residuales (para líquidos relativamente limpios).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Sistemas de abastecimiento en pequeñas industrias o talleres.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Ob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ras y construcción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Drenaje de zanjas y excavaciones.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Retiro de agua acumulada en pozos de obra.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Manejo de aguas pluviales o residuales ligeras.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3920" y="439738"/>
            <a:ext cx="12460160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170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APLICACIONES DE LA BOMBA AUTOCEBANTE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7503" y="3004018"/>
            <a:ext cx="6645829" cy="385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Mar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ina y embarcaciones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Bombeo de agua en barcos y yates para refrigeración de motores.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Sistemas de achique (expulsar agua de la embarcación).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Muy útiles porque pueden arrancar aunque entre aire en el sistema.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14669" y="3004018"/>
            <a:ext cx="6645829" cy="337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ituaciones de emergencia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Bombeo de agua en inundaciones o acumulaciones rápidas.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Transferencia rápida de agua en cisternas móviles o camiones de bomberos.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3513159" cy="3570350"/>
            <a:chOff x="0" y="0"/>
            <a:chExt cx="79978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9780" cy="812800"/>
            </a:xfrm>
            <a:custGeom>
              <a:avLst/>
              <a:gdLst/>
              <a:ahLst/>
              <a:cxnLst/>
              <a:rect l="l" t="t" r="r" b="b"/>
              <a:pathLst>
                <a:path w="799780" h="812800">
                  <a:moveTo>
                    <a:pt x="0" y="0"/>
                  </a:moveTo>
                  <a:lnTo>
                    <a:pt x="799780" y="0"/>
                  </a:lnTo>
                  <a:lnTo>
                    <a:pt x="7997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813" r="-81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918859" y="5143500"/>
            <a:ext cx="3513159" cy="3570350"/>
            <a:chOff x="0" y="0"/>
            <a:chExt cx="79978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780" cy="812800"/>
            </a:xfrm>
            <a:custGeom>
              <a:avLst/>
              <a:gdLst/>
              <a:ahLst/>
              <a:cxnLst/>
              <a:rect l="l" t="t" r="r" b="b"/>
              <a:pathLst>
                <a:path w="799780" h="812800">
                  <a:moveTo>
                    <a:pt x="0" y="0"/>
                  </a:moveTo>
                  <a:lnTo>
                    <a:pt x="799780" y="0"/>
                  </a:lnTo>
                  <a:lnTo>
                    <a:pt x="7997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497" r="-149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719238" y="1028700"/>
            <a:ext cx="3513159" cy="3570350"/>
            <a:chOff x="0" y="0"/>
            <a:chExt cx="79978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9780" cy="812800"/>
            </a:xfrm>
            <a:custGeom>
              <a:avLst/>
              <a:gdLst/>
              <a:ahLst/>
              <a:cxnLst/>
              <a:rect l="l" t="t" r="r" b="b"/>
              <a:pathLst>
                <a:path w="799780" h="812800">
                  <a:moveTo>
                    <a:pt x="0" y="0"/>
                  </a:moveTo>
                  <a:lnTo>
                    <a:pt x="799780" y="0"/>
                  </a:lnTo>
                  <a:lnTo>
                    <a:pt x="7997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813" r="-81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409775" y="1028700"/>
            <a:ext cx="4849525" cy="3570350"/>
            <a:chOff x="0" y="0"/>
            <a:chExt cx="110400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4008" cy="812800"/>
            </a:xfrm>
            <a:custGeom>
              <a:avLst/>
              <a:gdLst/>
              <a:ahLst/>
              <a:cxnLst/>
              <a:rect l="l" t="t" r="r" b="b"/>
              <a:pathLst>
                <a:path w="1104008" h="812800">
                  <a:moveTo>
                    <a:pt x="0" y="0"/>
                  </a:moveTo>
                  <a:lnTo>
                    <a:pt x="1104008" y="0"/>
                  </a:lnTo>
                  <a:lnTo>
                    <a:pt x="110400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6240" r="-2464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144000" y="5143500"/>
            <a:ext cx="3513159" cy="3570350"/>
            <a:chOff x="0" y="0"/>
            <a:chExt cx="79978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9780" cy="812800"/>
            </a:xfrm>
            <a:custGeom>
              <a:avLst/>
              <a:gdLst/>
              <a:ahLst/>
              <a:cxnLst/>
              <a:rect l="l" t="t" r="r" b="b"/>
              <a:pathLst>
                <a:path w="799780" h="812800">
                  <a:moveTo>
                    <a:pt x="0" y="0"/>
                  </a:moveTo>
                  <a:lnTo>
                    <a:pt x="799780" y="0"/>
                  </a:lnTo>
                  <a:lnTo>
                    <a:pt x="7997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7751" r="-17751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152400"/>
            <a:ext cx="18288000" cy="9991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8"/>
              </a:lnSpc>
              <a:spcBef>
                <a:spcPct val="0"/>
              </a:spcBef>
            </a:pPr>
            <a:r>
              <a:rPr lang="en-US" sz="4020" b="1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Análisis</a:t>
            </a:r>
            <a:r>
              <a:rPr lang="en-US" sz="40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del proyecto: Maqueta de bomba autocebante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Planteamiento del proyecto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Se propone el diseño y construcción de una maqueta a escala de una bomba autocebante de piscina mediante impresión 3D.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El objetivo principal es mostrar de forma didáctica el funcionamiento de la bomba, identificando cada una de sus partes y su interacción.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La maqueta busca ser una herramienta para exposición académica y aprendizaje práctico.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Justificación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Las bombas autocebantes son ampliamente usadas en la vida real (hogar, agricultura, industria).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Sin embargo, su funcionamiento interno no siempre es fácil de comprender en la teoría.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Con una maqueta física se facilita la visualización de la carcasa, impulsor y cámara de cebado, mejorando la comprensión en entornos educativos.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Metodología aplicada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Investigación documental: recopilación de información sobre bombas autocebantes.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Diseño CAD (OpenSCAD): modelado en 3D de cada pieza (carcasa, impulsor, tuberías).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Fabricación: impresión 3D en partes para facilitar el armado y observación.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Montaje y prueba: ensamble de la maqueta y verificación de movimiento del impulsor (con motor o manual).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 b="1" u="none" strike="noStrike">
              <a:solidFill>
                <a:srgbClr val="494848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 b="1" u="none" strike="noStrike">
              <a:solidFill>
                <a:srgbClr val="494848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 b="1" u="none" strike="noStrike">
              <a:solidFill>
                <a:srgbClr val="494848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634"/>
            <a:ext cx="18288000" cy="9743732"/>
            <a:chOff x="0" y="0"/>
            <a:chExt cx="152554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5543" cy="812800"/>
            </a:xfrm>
            <a:custGeom>
              <a:avLst/>
              <a:gdLst/>
              <a:ahLst/>
              <a:cxnLst/>
              <a:rect l="l" t="t" r="r" b="b"/>
              <a:pathLst>
                <a:path w="1525543" h="812800">
                  <a:moveTo>
                    <a:pt x="0" y="0"/>
                  </a:moveTo>
                  <a:lnTo>
                    <a:pt x="1525543" y="0"/>
                  </a:lnTo>
                  <a:lnTo>
                    <a:pt x="152554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01" r="-501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45534"/>
            <a:ext cx="18288000" cy="9595932"/>
            <a:chOff x="0" y="0"/>
            <a:chExt cx="154904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9040" cy="812800"/>
            </a:xfrm>
            <a:custGeom>
              <a:avLst/>
              <a:gdLst/>
              <a:ahLst/>
              <a:cxnLst/>
              <a:rect l="l" t="t" r="r" b="b"/>
              <a:pathLst>
                <a:path w="1549040" h="812800">
                  <a:moveTo>
                    <a:pt x="0" y="0"/>
                  </a:moveTo>
                  <a:lnTo>
                    <a:pt x="1549040" y="0"/>
                  </a:lnTo>
                  <a:lnTo>
                    <a:pt x="154904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146" b="-146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14111" b="-14111"/>
            </a:stretch>
          </a:blipFill>
        </p:spPr>
      </p:sp>
      <p:pic>
        <p:nvPicPr>
          <p:cNvPr id="5" name="Grabación de pantalla 2025-09-30 082716">
            <a:hlinkClick r:id="" action="ppaction://media"/>
            <a:extLst>
              <a:ext uri="{FF2B5EF4-FFF2-40B4-BE49-F238E27FC236}">
                <a16:creationId xmlns:a16="http://schemas.microsoft.com/office/drawing/2014/main" id="{98163BFC-E7D2-1E0F-DB9A-F25A5BA8B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8" y="0"/>
            <a:ext cx="18287999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114300"/>
            <a:ext cx="18288000" cy="10703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Resultados esperados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Una maqueta didáctica funcional a escala, que permita observar el principio de autocebado.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Identificación clara de las partes principales: carcasa, cámara de cebado, impulsor, entrada y salida.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Comprensión práctica del ciclo de succión y descarga.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Material educativo reutilizable para futuras presentaciones.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Análisis técnico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Escalado: la bomba real se redujo a ≈13 cm de longitud para impresión 3D.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Material de impresión: PLA o PETG, resistentes y fáciles de trabajar.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División de piezas: se diseñaron en módulos para impresión sin soportes excesivos y fácil ensamble.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Viabilidad: aunque no será totalmente funcional como bomba real, sí reproducirá el flujo del agua simulado y el giro del impulsor.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Limitaciones del proyecto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 bombea agua a presión real (es una maqueta didáctica, no un equipo funcional).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Requiere ensamblaje cuidadoso para evitar filtraciones si se prueba con líquido.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El tamaño reducido limita la precisión de algunos detalles internos.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Impacto educativo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Facilita la comprensión visual y práctica del tema.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Puede emplearse en clases de hidráulica, mecánica de fluidos y mantenimiento.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b="1" u="none" strike="noStrike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Sirve como recurso para exposiciones y ferias escolares.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 b="1" u="none" strike="noStrike">
              <a:solidFill>
                <a:srgbClr val="494848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b="1" u="none" strike="noStrike">
              <a:solidFill>
                <a:srgbClr val="494848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487116"/>
            <a:ext cx="18288000" cy="719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 b="1">
                <a:solidFill>
                  <a:srgbClr val="49484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Bibliografía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Libros y manuales técnicos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Karassik, I. J., Messina, J. P., Cooper, P., &amp; Heald, C. C. (2001). Pump Handbook. 3rd Edition. McGraw-Hill.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Stepanoff, A. J. (1957). Centrifugal and Axial Flow Pumps: Theory, Design, and Application. Wiley.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Brennen, C. E. (1994). Hydrodynamics of Pumps. Concepts ETI.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Normativas y guías técnicas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Hydraulic Institute. (2020). HI Pump Standards. Hydraulic Institute, USA.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ANSI/HI 1.1-1.2-2017: Rotodynamic (Centrifugal) Pumps for Nomenclature and Definitions.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ISO 9906:2012. Rotodynamic pumps — Hydraulic performance acceptance tests.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Publicaciones y artículos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Colina, J. A., &amp; Lozano, M. (2016). Diseño y análisis de bombas centrífugas autocebantes. Revista Ingeniería Hidráulica y Ambiental, 37(1), 15-24.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Camacho, A. &amp; Delgado, P. (2018). Estudio del comportamiento hidráulico de bombas autocebantes. Ingeniería Mecánica, 21(2), 45–53.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2246" y="2472477"/>
            <a:ext cx="16160497" cy="623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Definir técnicamente qué es una bomba autocebante y diferenciarla de una bomba centrífuga convencional.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Describir el proceso de autocebado paso a paso, indicando el rol de la cámara de cebado y el impulsor.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Identificar y explicar las funciones de las partes principales: carcasa, impulsor, cámara de cebado, brida, entrada y salida, sello/rodamiento.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Analizar ventajas y limitaciones (eficiencia, tamaño, robustez) con ejemplos reales (piscinas, riego).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Presentar una maqueta 3D a escala como herramienta didáctica: mostrar su diseño, piezas e instrucciones básicas de impresión y montaje.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Proponer recomendaciones básicas de selección y mantenimiento para aplicaciones domésticas (p. ej. piscina).</a:t>
            </a:r>
          </a:p>
          <a:p>
            <a:pPr marL="587404" lvl="1" indent="-293702" algn="l">
              <a:lnSpc>
                <a:spcPts val="3809"/>
              </a:lnSpc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Responder al menos 3 preguntas técnicas del público con fundamentos y referencias.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endParaRPr lang="en-US" sz="2720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50513" y="1370752"/>
            <a:ext cx="1450998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OBJETIVOS ESPECÍFICOS (SMART / MEDIBLES)</a:t>
            </a:r>
          </a:p>
        </p:txBody>
      </p:sp>
      <p:sp>
        <p:nvSpPr>
          <p:cNvPr id="5" name="AutoShape 5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01393" y="3151824"/>
            <a:ext cx="11085215" cy="321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15"/>
              </a:lnSpc>
              <a:spcBef>
                <a:spcPct val="0"/>
              </a:spcBef>
            </a:pPr>
            <a:r>
              <a:rPr lang="en-US" sz="16867" u="none" strike="noStrike" spc="1231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GRACIAS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7503" y="2291737"/>
            <a:ext cx="6153704" cy="5703526"/>
            <a:chOff x="0" y="0"/>
            <a:chExt cx="953370" cy="883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3370" cy="883625"/>
            </a:xfrm>
            <a:custGeom>
              <a:avLst/>
              <a:gdLst/>
              <a:ahLst/>
              <a:cxnLst/>
              <a:rect l="l" t="t" r="r" b="b"/>
              <a:pathLst>
                <a:path w="953370" h="883625">
                  <a:moveTo>
                    <a:pt x="0" y="0"/>
                  </a:moveTo>
                  <a:lnTo>
                    <a:pt x="953370" y="0"/>
                  </a:lnTo>
                  <a:lnTo>
                    <a:pt x="953370" y="883625"/>
                  </a:lnTo>
                  <a:lnTo>
                    <a:pt x="0" y="883625"/>
                  </a:lnTo>
                  <a:close/>
                </a:path>
              </a:pathLst>
            </a:custGeom>
            <a:blipFill>
              <a:blip r:embed="rId3"/>
              <a:stretch>
                <a:fillRect l="-34867" r="-3486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44000" y="1389269"/>
            <a:ext cx="7016497" cy="766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agua es uno de los recursos más importantes para la vida y para la industria. Desde tiempos antiguos, el ser humano ha desarrollado dispositivos para mover agua desde un lugar a otro: norias, arietes hidráulicos, bombas manuales y posteriormente bombas mecánicas.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En la actualidad, los sistemas de bombeo son indispensables en actividades como: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Abastecimiento de agua potable.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Procesos industriales.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Agricultura y riego.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Tratamiento de aguas residuales.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Mantenimiento de piscinas y espacios recreativos.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9144000" y="287544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INTRODUCCIÓN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7503" y="2291737"/>
            <a:ext cx="6153704" cy="5703526"/>
            <a:chOff x="0" y="0"/>
            <a:chExt cx="953370" cy="883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3370" cy="883625"/>
            </a:xfrm>
            <a:custGeom>
              <a:avLst/>
              <a:gdLst/>
              <a:ahLst/>
              <a:cxnLst/>
              <a:rect l="l" t="t" r="r" b="b"/>
              <a:pathLst>
                <a:path w="953370" h="883625">
                  <a:moveTo>
                    <a:pt x="0" y="0"/>
                  </a:moveTo>
                  <a:lnTo>
                    <a:pt x="953370" y="0"/>
                  </a:lnTo>
                  <a:lnTo>
                    <a:pt x="953370" y="883625"/>
                  </a:lnTo>
                  <a:lnTo>
                    <a:pt x="0" y="883625"/>
                  </a:lnTo>
                  <a:close/>
                </a:path>
              </a:pathLst>
            </a:custGeom>
            <a:blipFill>
              <a:blip r:embed="rId3"/>
              <a:stretch>
                <a:fillRect l="-38679" r="-3867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44000" y="1389269"/>
            <a:ext cx="7417436" cy="766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Las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bombas centrífugas tradicionales, que son las más usadas, tienen una limitación fundamental: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Necesitan estar completamente llenas de agua antes de arrancar.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 dentro de la tubería o de la carcasa hay aire, la bomba no puede generar succión.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Este proceso de llenado manual se conoce como cebado.</a:t>
            </a:r>
          </a:p>
          <a:p>
            <a:pPr algn="l">
              <a:lnSpc>
                <a:spcPts val="3809"/>
              </a:lnSpc>
              <a:spcBef>
                <a:spcPct val="0"/>
              </a:spcBef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Esto significa que cada vez que la bomba se vacía (por pérdida de líquido en la tubería, evaporación o drenaje), debe volver a cebarse manualmente. En la práctica, esto es poco eficiente y riesgoso, especialmente en sistemas de uso constante como piscinas o riego.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9144000" y="287544"/>
            <a:ext cx="70164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P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ROBLEMA INICIAL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7503" y="2291737"/>
            <a:ext cx="6153704" cy="5703526"/>
            <a:chOff x="0" y="0"/>
            <a:chExt cx="953370" cy="883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3370" cy="883625"/>
            </a:xfrm>
            <a:custGeom>
              <a:avLst/>
              <a:gdLst/>
              <a:ahLst/>
              <a:cxnLst/>
              <a:rect l="l" t="t" r="r" b="b"/>
              <a:pathLst>
                <a:path w="953370" h="883625">
                  <a:moveTo>
                    <a:pt x="0" y="0"/>
                  </a:moveTo>
                  <a:lnTo>
                    <a:pt x="953370" y="0"/>
                  </a:lnTo>
                  <a:lnTo>
                    <a:pt x="953370" y="883625"/>
                  </a:lnTo>
                  <a:lnTo>
                    <a:pt x="0" y="883625"/>
                  </a:lnTo>
                  <a:close/>
                </a:path>
              </a:pathLst>
            </a:custGeom>
            <a:blipFill>
              <a:blip r:embed="rId3"/>
              <a:stretch>
                <a:fillRect t="-3946" b="-3946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2127503" y="8641147"/>
            <a:ext cx="14032995" cy="0"/>
          </a:xfrm>
          <a:prstGeom prst="line">
            <a:avLst/>
          </a:prstGeom>
          <a:ln w="19050" cap="flat">
            <a:solidFill>
              <a:srgbClr val="4948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116848" y="287544"/>
            <a:ext cx="1204364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OLUCIÓN: LA BOMBA AUTOCEBANTE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389269"/>
            <a:ext cx="7016497" cy="623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bomba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 autocebante se desarrolló como respuesta a esta necesidad.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 diferencia de una bomba centrífuga común, cuenta con una cámara especial que le permite expulsar el aire atrapado en la tubería y sustituirlo por agua.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Gracias a este diseño, no requiere intervención constante del usuario para ponerse en marcha.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Esta capacidad la hace más confiable en instalaciones donde el agua no está presente en todo momento.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0470" y="1028700"/>
            <a:ext cx="3814827" cy="2623185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l="-2806" r="-280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153922" y="2520315"/>
            <a:ext cx="3814827" cy="2623185"/>
            <a:chOff x="0" y="0"/>
            <a:chExt cx="6159500" cy="4235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59343" b="-5934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602568" y="4288749"/>
            <a:ext cx="2430631" cy="3902573"/>
            <a:chOff x="0" y="0"/>
            <a:chExt cx="5932434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32434" cy="9525000"/>
            </a:xfrm>
            <a:custGeom>
              <a:avLst/>
              <a:gdLst/>
              <a:ahLst/>
              <a:cxnLst/>
              <a:rect l="l" t="t" r="r" b="b"/>
              <a:pathLst>
                <a:path w="5932434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01703" y="0"/>
                    <a:pt x="450865" y="0"/>
                  </a:cubicBezTo>
                  <a:lnTo>
                    <a:pt x="5481569" y="0"/>
                  </a:lnTo>
                  <a:cubicBezTo>
                    <a:pt x="5730732" y="0"/>
                    <a:pt x="5932434" y="217170"/>
                    <a:pt x="5932434" y="482600"/>
                  </a:cubicBezTo>
                  <a:lnTo>
                    <a:pt x="5932434" y="9042400"/>
                  </a:lnTo>
                  <a:cubicBezTo>
                    <a:pt x="5932434" y="9309100"/>
                    <a:pt x="5730732" y="9525000"/>
                    <a:pt x="5481569" y="9525000"/>
                  </a:cubicBezTo>
                  <a:lnTo>
                    <a:pt x="450865" y="9525000"/>
                  </a:lnTo>
                  <a:cubicBezTo>
                    <a:pt x="202889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344" r="-34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157149" y="5143500"/>
            <a:ext cx="2430631" cy="3902573"/>
            <a:chOff x="0" y="0"/>
            <a:chExt cx="5932434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32434" cy="9525000"/>
            </a:xfrm>
            <a:custGeom>
              <a:avLst/>
              <a:gdLst/>
              <a:ahLst/>
              <a:cxnLst/>
              <a:rect l="l" t="t" r="r" b="b"/>
              <a:pathLst>
                <a:path w="5932434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01703" y="0"/>
                    <a:pt x="450865" y="0"/>
                  </a:cubicBezTo>
                  <a:lnTo>
                    <a:pt x="5481569" y="0"/>
                  </a:lnTo>
                  <a:cubicBezTo>
                    <a:pt x="5730732" y="0"/>
                    <a:pt x="5932434" y="217170"/>
                    <a:pt x="5932434" y="482600"/>
                  </a:cubicBezTo>
                  <a:lnTo>
                    <a:pt x="5932434" y="9042400"/>
                  </a:lnTo>
                  <a:cubicBezTo>
                    <a:pt x="5932434" y="9309100"/>
                    <a:pt x="5730732" y="9525000"/>
                    <a:pt x="5481569" y="9525000"/>
                  </a:cubicBezTo>
                  <a:lnTo>
                    <a:pt x="450865" y="9525000"/>
                  </a:lnTo>
                  <a:cubicBezTo>
                    <a:pt x="202889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3519" r="-351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27503" y="60325"/>
            <a:ext cx="631235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NTECEDENTES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8700" y="914400"/>
            <a:ext cx="9144556" cy="957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O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rígenes históricos de las bombas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Antigüedad: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Civilizaciones como Egipto, Grecia y Roma usaron dispositivos sencillos para elevar agua:</a:t>
            </a:r>
          </a:p>
          <a:p>
            <a:pPr marL="1762212" lvl="3" indent="-440553" algn="l">
              <a:lnSpc>
                <a:spcPts val="3809"/>
              </a:lnSpc>
              <a:spcBef>
                <a:spcPct val="0"/>
              </a:spcBef>
              <a:buFont typeface="Arial"/>
              <a:buChar char="￭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noria (rueda hidráulica con recipientes).</a:t>
            </a:r>
          </a:p>
          <a:p>
            <a:pPr marL="1762212" lvl="3" indent="-440553" algn="l">
              <a:lnSpc>
                <a:spcPts val="3809"/>
              </a:lnSpc>
              <a:spcBef>
                <a:spcPct val="0"/>
              </a:spcBef>
              <a:buFont typeface="Arial"/>
              <a:buChar char="￭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El tornillo de Arquímedes, atribuido al matemático griego Arquímedes (≈250 a.C.).</a:t>
            </a:r>
          </a:p>
          <a:p>
            <a:pPr marL="1762212" lvl="3" indent="-440553" algn="l">
              <a:lnSpc>
                <a:spcPts val="3809"/>
              </a:lnSpc>
              <a:spcBef>
                <a:spcPct val="0"/>
              </a:spcBef>
              <a:buFont typeface="Arial"/>
              <a:buChar char="￭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Bombas de pistón diseñadas por Ctesibio y Herón de Alejandría.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Edad Media y Renacimiento: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Se perfeccionaron bombas de émbolo y de succión, aplicadas a minería y sistemas de abastecimiento urbano.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Revolución Industrial: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Se introdujeron bombas movidas por máquinas de vapor y posteriormente por motores eléctricos.</a:t>
            </a:r>
          </a:p>
          <a:p>
            <a:pPr marL="1174808" lvl="2" indent="-391603" algn="l">
              <a:lnSpc>
                <a:spcPts val="3809"/>
              </a:lnSpc>
              <a:spcBef>
                <a:spcPct val="0"/>
              </a:spcBef>
              <a:buFont typeface="Arial"/>
              <a:buChar char="⚬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La bomba centrífuga moderna fue patentada en 1838 por John Appold, mejorando el diseño del impulsor.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111" b="-14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0470" y="1028700"/>
            <a:ext cx="3814827" cy="2623185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l="-2806" r="-280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153922" y="2520315"/>
            <a:ext cx="3814827" cy="2623185"/>
            <a:chOff x="0" y="0"/>
            <a:chExt cx="6159500" cy="4235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59343" b="-5934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602568" y="4288749"/>
            <a:ext cx="2430631" cy="3902573"/>
            <a:chOff x="0" y="0"/>
            <a:chExt cx="5932434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32434" cy="9525000"/>
            </a:xfrm>
            <a:custGeom>
              <a:avLst/>
              <a:gdLst/>
              <a:ahLst/>
              <a:cxnLst/>
              <a:rect l="l" t="t" r="r" b="b"/>
              <a:pathLst>
                <a:path w="5932434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01703" y="0"/>
                    <a:pt x="450865" y="0"/>
                  </a:cubicBezTo>
                  <a:lnTo>
                    <a:pt x="5481569" y="0"/>
                  </a:lnTo>
                  <a:cubicBezTo>
                    <a:pt x="5730732" y="0"/>
                    <a:pt x="5932434" y="217170"/>
                    <a:pt x="5932434" y="482600"/>
                  </a:cubicBezTo>
                  <a:lnTo>
                    <a:pt x="5932434" y="9042400"/>
                  </a:lnTo>
                  <a:cubicBezTo>
                    <a:pt x="5932434" y="9309100"/>
                    <a:pt x="5730732" y="9525000"/>
                    <a:pt x="5481569" y="9525000"/>
                  </a:cubicBezTo>
                  <a:lnTo>
                    <a:pt x="450865" y="9525000"/>
                  </a:lnTo>
                  <a:cubicBezTo>
                    <a:pt x="202889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344" r="-34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157149" y="5143500"/>
            <a:ext cx="2430631" cy="3902573"/>
            <a:chOff x="0" y="0"/>
            <a:chExt cx="5932434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32434" cy="9525000"/>
            </a:xfrm>
            <a:custGeom>
              <a:avLst/>
              <a:gdLst/>
              <a:ahLst/>
              <a:cxnLst/>
              <a:rect l="l" t="t" r="r" b="b"/>
              <a:pathLst>
                <a:path w="5932434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01703" y="0"/>
                    <a:pt x="450865" y="0"/>
                  </a:cubicBezTo>
                  <a:lnTo>
                    <a:pt x="5481569" y="0"/>
                  </a:lnTo>
                  <a:cubicBezTo>
                    <a:pt x="5730732" y="0"/>
                    <a:pt x="5932434" y="217170"/>
                    <a:pt x="5932434" y="482600"/>
                  </a:cubicBezTo>
                  <a:lnTo>
                    <a:pt x="5932434" y="9042400"/>
                  </a:lnTo>
                  <a:cubicBezTo>
                    <a:pt x="5932434" y="9309100"/>
                    <a:pt x="5730732" y="9525000"/>
                    <a:pt x="5481569" y="9525000"/>
                  </a:cubicBezTo>
                  <a:lnTo>
                    <a:pt x="450865" y="9525000"/>
                  </a:lnTo>
                  <a:cubicBezTo>
                    <a:pt x="202889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3519" r="-351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60325"/>
            <a:ext cx="126965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EVOLUCIÓ</a:t>
            </a:r>
            <a:r>
              <a:rPr lang="en-US" sz="5000" u="none" strike="noStrike" spc="17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N DE LA BOMBA CENTRÍFUGA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7289" y="1491878"/>
            <a:ext cx="9144556" cy="718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L</a:t>
            </a: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as bombas centrífugas desplazaron a muchos diseños más antiguos porque: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Tienen flujo continuo y no pulsante (a diferencia de las de pistón).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Son compactas y de fácil mantenimiento.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Funcionan bien en sistemas de agua limpia y caudales moderados.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Sin embargo, siempre tuvieron una limitación crítica: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Debían llenarse manualmente con agua antes de arrancar, para poder crear succión en la tubería.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Este proceso se llama cebado.</a:t>
            </a:r>
          </a:p>
          <a:p>
            <a:pPr marL="587404" lvl="1" indent="-293702" algn="l">
              <a:lnSpc>
                <a:spcPts val="3809"/>
              </a:lnSpc>
              <a:spcBef>
                <a:spcPct val="0"/>
              </a:spcBef>
              <a:buFont typeface="Arial"/>
              <a:buChar char="•"/>
            </a:pPr>
            <a:r>
              <a:rPr lang="en-US" sz="2720" u="none" strike="noStrike">
                <a:solidFill>
                  <a:srgbClr val="494848"/>
                </a:solidFill>
                <a:latin typeface="The Seasons"/>
                <a:ea typeface="The Seasons"/>
                <a:cs typeface="The Seasons"/>
                <a:sym typeface="The Seasons"/>
              </a:rPr>
              <a:t>Si la bomba se vaciaba por pérdida de agua o por entrada de aire, había que repetir todo el procedimiento.</a:t>
            </a:r>
          </a:p>
          <a:p>
            <a:pPr marL="0" lvl="0" indent="0" algn="l">
              <a:lnSpc>
                <a:spcPts val="3809"/>
              </a:lnSpc>
              <a:spcBef>
                <a:spcPct val="0"/>
              </a:spcBef>
            </a:pPr>
            <a:endParaRPr lang="en-US" sz="2720" u="none" strike="noStrike">
              <a:solidFill>
                <a:srgbClr val="494848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3186</Words>
  <Application>Microsoft Office PowerPoint</Application>
  <PresentationFormat>Personalizado</PresentationFormat>
  <Paragraphs>305</Paragraphs>
  <Slides>40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The Seasons Bold</vt:lpstr>
      <vt:lpstr>The Seasons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Aesthetic Blanco</dc:title>
  <cp:lastModifiedBy>Jose Mendoza</cp:lastModifiedBy>
  <cp:revision>2</cp:revision>
  <dcterms:created xsi:type="dcterms:W3CDTF">2006-08-16T00:00:00Z</dcterms:created>
  <dcterms:modified xsi:type="dcterms:W3CDTF">2025-09-30T14:42:05Z</dcterms:modified>
  <dc:identifier>DAG0bLj1wWQ</dc:identifier>
</cp:coreProperties>
</file>