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4"/>
  </p:sldMasterIdLst>
  <p:notesMasterIdLst>
    <p:notesMasterId r:id="rId10"/>
  </p:notesMasterIdLst>
  <p:sldIdLst>
    <p:sldId id="256" r:id="rId5"/>
    <p:sldId id="278" r:id="rId6"/>
    <p:sldId id="279" r:id="rId7"/>
    <p:sldId id="281" r:id="rId8"/>
    <p:sldId id="257" r:id="rId9"/>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68" d="100"/>
          <a:sy n="68" d="100"/>
        </p:scale>
        <p:origin x="816"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MX"/>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53CBEEE-893C-4389-BED5-7D758B1DC162}" type="datetimeFigureOut">
              <a:rPr lang="es-MX" smtClean="0"/>
              <a:t>15/08/2024</a:t>
            </a:fld>
            <a:endParaRPr lang="es-MX"/>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MX"/>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MX"/>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B52A3C8-34EF-42E0-A84A-91900D3EF067}" type="slidenum">
              <a:rPr lang="es-MX" smtClean="0"/>
              <a:t>‹Nº›</a:t>
            </a:fld>
            <a:endParaRPr lang="es-MX"/>
          </a:p>
        </p:txBody>
      </p:sp>
    </p:spTree>
    <p:extLst>
      <p:ext uri="{BB962C8B-B14F-4D97-AF65-F5344CB8AC3E}">
        <p14:creationId xmlns:p14="http://schemas.microsoft.com/office/powerpoint/2010/main" val="867520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476AEE6-BE56-B6EC-1AAE-B1A304D4AD8E}"/>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MX"/>
          </a:p>
        </p:txBody>
      </p:sp>
      <p:sp>
        <p:nvSpPr>
          <p:cNvPr id="3" name="Subtítulo 2">
            <a:extLst>
              <a:ext uri="{FF2B5EF4-FFF2-40B4-BE49-F238E27FC236}">
                <a16:creationId xmlns:a16="http://schemas.microsoft.com/office/drawing/2014/main" id="{51364664-1EE1-9686-4088-070771A87A4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MX"/>
          </a:p>
        </p:txBody>
      </p:sp>
      <p:sp>
        <p:nvSpPr>
          <p:cNvPr id="4" name="Marcador de fecha 3">
            <a:extLst>
              <a:ext uri="{FF2B5EF4-FFF2-40B4-BE49-F238E27FC236}">
                <a16:creationId xmlns:a16="http://schemas.microsoft.com/office/drawing/2014/main" id="{256328AC-9FB1-9669-92A2-72A67C7D6362}"/>
              </a:ext>
            </a:extLst>
          </p:cNvPr>
          <p:cNvSpPr>
            <a:spLocks noGrp="1"/>
          </p:cNvSpPr>
          <p:nvPr>
            <p:ph type="dt" sz="half" idx="10"/>
          </p:nvPr>
        </p:nvSpPr>
        <p:spPr/>
        <p:txBody>
          <a:bodyPr/>
          <a:lstStyle/>
          <a:p>
            <a:fld id="{26111A90-0CC4-49BE-8ABC-55DA0FE93447}" type="datetime1">
              <a:rPr lang="es-MX" smtClean="0"/>
              <a:t>15/08/2024</a:t>
            </a:fld>
            <a:endParaRPr lang="es-MX"/>
          </a:p>
        </p:txBody>
      </p:sp>
      <p:sp>
        <p:nvSpPr>
          <p:cNvPr id="5" name="Marcador de pie de página 4">
            <a:extLst>
              <a:ext uri="{FF2B5EF4-FFF2-40B4-BE49-F238E27FC236}">
                <a16:creationId xmlns:a16="http://schemas.microsoft.com/office/drawing/2014/main" id="{3C96A5CE-3B62-7C61-71C3-B860EDF5210D}"/>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30B90BB2-F766-A24F-64E8-A1B42A2CDF2F}"/>
              </a:ext>
            </a:extLst>
          </p:cNvPr>
          <p:cNvSpPr>
            <a:spLocks noGrp="1"/>
          </p:cNvSpPr>
          <p:nvPr>
            <p:ph type="sldNum" sz="quarter" idx="12"/>
          </p:nvPr>
        </p:nvSpPr>
        <p:spPr/>
        <p:txBody>
          <a:bodyPr/>
          <a:lstStyle/>
          <a:p>
            <a:fld id="{9527D913-4CB9-471E-95FA-D01AEE6E5E55}" type="slidenum">
              <a:rPr lang="es-MX" smtClean="0"/>
              <a:t>‹Nº›</a:t>
            </a:fld>
            <a:endParaRPr lang="es-MX"/>
          </a:p>
        </p:txBody>
      </p:sp>
    </p:spTree>
    <p:extLst>
      <p:ext uri="{BB962C8B-B14F-4D97-AF65-F5344CB8AC3E}">
        <p14:creationId xmlns:p14="http://schemas.microsoft.com/office/powerpoint/2010/main" val="839251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3BAE967-995E-4F37-53FE-C5FB6DA535B0}"/>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id="{AEBCA7E3-087A-17A5-B356-3A0C456A4DD5}"/>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BECF6DE2-615B-919A-2BBE-1B27B861C304}"/>
              </a:ext>
            </a:extLst>
          </p:cNvPr>
          <p:cNvSpPr>
            <a:spLocks noGrp="1"/>
          </p:cNvSpPr>
          <p:nvPr>
            <p:ph type="dt" sz="half" idx="10"/>
          </p:nvPr>
        </p:nvSpPr>
        <p:spPr/>
        <p:txBody>
          <a:bodyPr/>
          <a:lstStyle/>
          <a:p>
            <a:fld id="{905F1FAE-B125-498E-AE2A-232B595BF9C5}" type="datetime1">
              <a:rPr lang="es-MX" smtClean="0"/>
              <a:t>15/08/2024</a:t>
            </a:fld>
            <a:endParaRPr lang="es-MX"/>
          </a:p>
        </p:txBody>
      </p:sp>
      <p:sp>
        <p:nvSpPr>
          <p:cNvPr id="5" name="Marcador de pie de página 4">
            <a:extLst>
              <a:ext uri="{FF2B5EF4-FFF2-40B4-BE49-F238E27FC236}">
                <a16:creationId xmlns:a16="http://schemas.microsoft.com/office/drawing/2014/main" id="{ED4803F6-1BE0-3943-8979-97C77DE36BC8}"/>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F30DBCCF-7598-F3CA-8920-9FA14FB5F5B2}"/>
              </a:ext>
            </a:extLst>
          </p:cNvPr>
          <p:cNvSpPr>
            <a:spLocks noGrp="1"/>
          </p:cNvSpPr>
          <p:nvPr>
            <p:ph type="sldNum" sz="quarter" idx="12"/>
          </p:nvPr>
        </p:nvSpPr>
        <p:spPr/>
        <p:txBody>
          <a:bodyPr/>
          <a:lstStyle/>
          <a:p>
            <a:fld id="{9527D913-4CB9-471E-95FA-D01AEE6E5E55}" type="slidenum">
              <a:rPr lang="es-MX" smtClean="0"/>
              <a:t>‹Nº›</a:t>
            </a:fld>
            <a:endParaRPr lang="es-MX"/>
          </a:p>
        </p:txBody>
      </p:sp>
    </p:spTree>
    <p:extLst>
      <p:ext uri="{BB962C8B-B14F-4D97-AF65-F5344CB8AC3E}">
        <p14:creationId xmlns:p14="http://schemas.microsoft.com/office/powerpoint/2010/main" val="7245749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EAF17341-63AB-3159-8DB0-7A2E60FC0E35}"/>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id="{52143270-AC01-A47F-E1A4-7679FEFAA5F4}"/>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9EA144A1-CF8A-C97B-6B59-7089FC289ED7}"/>
              </a:ext>
            </a:extLst>
          </p:cNvPr>
          <p:cNvSpPr>
            <a:spLocks noGrp="1"/>
          </p:cNvSpPr>
          <p:nvPr>
            <p:ph type="dt" sz="half" idx="10"/>
          </p:nvPr>
        </p:nvSpPr>
        <p:spPr/>
        <p:txBody>
          <a:bodyPr/>
          <a:lstStyle/>
          <a:p>
            <a:fld id="{B2B7C4FC-0B33-40AC-BA79-E21C964B3480}" type="datetime1">
              <a:rPr lang="es-MX" smtClean="0"/>
              <a:t>15/08/2024</a:t>
            </a:fld>
            <a:endParaRPr lang="es-MX"/>
          </a:p>
        </p:txBody>
      </p:sp>
      <p:sp>
        <p:nvSpPr>
          <p:cNvPr id="5" name="Marcador de pie de página 4">
            <a:extLst>
              <a:ext uri="{FF2B5EF4-FFF2-40B4-BE49-F238E27FC236}">
                <a16:creationId xmlns:a16="http://schemas.microsoft.com/office/drawing/2014/main" id="{BA6A1A81-0969-39EB-5B7D-65B7CDF22024}"/>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2DA2D56E-05A4-E7F5-FDFC-21109268D0CC}"/>
              </a:ext>
            </a:extLst>
          </p:cNvPr>
          <p:cNvSpPr>
            <a:spLocks noGrp="1"/>
          </p:cNvSpPr>
          <p:nvPr>
            <p:ph type="sldNum" sz="quarter" idx="12"/>
          </p:nvPr>
        </p:nvSpPr>
        <p:spPr/>
        <p:txBody>
          <a:bodyPr/>
          <a:lstStyle/>
          <a:p>
            <a:fld id="{9527D913-4CB9-471E-95FA-D01AEE6E5E55}" type="slidenum">
              <a:rPr lang="es-MX" smtClean="0"/>
              <a:t>‹Nº›</a:t>
            </a:fld>
            <a:endParaRPr lang="es-MX"/>
          </a:p>
        </p:txBody>
      </p:sp>
    </p:spTree>
    <p:extLst>
      <p:ext uri="{BB962C8B-B14F-4D97-AF65-F5344CB8AC3E}">
        <p14:creationId xmlns:p14="http://schemas.microsoft.com/office/powerpoint/2010/main" val="31796346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0654314-DA37-4709-C365-CD25808468B8}"/>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D92E81DE-90D9-CA4D-39F6-C4CE49378B43}"/>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2FFAD8AA-3F6A-92EB-0E43-24840F14DCDE}"/>
              </a:ext>
            </a:extLst>
          </p:cNvPr>
          <p:cNvSpPr>
            <a:spLocks noGrp="1"/>
          </p:cNvSpPr>
          <p:nvPr>
            <p:ph type="dt" sz="half" idx="10"/>
          </p:nvPr>
        </p:nvSpPr>
        <p:spPr/>
        <p:txBody>
          <a:bodyPr/>
          <a:lstStyle/>
          <a:p>
            <a:fld id="{78028C45-5E28-4F24-9B06-CD0D0C01E325}" type="datetime1">
              <a:rPr lang="es-MX" smtClean="0"/>
              <a:t>15/08/2024</a:t>
            </a:fld>
            <a:endParaRPr lang="es-MX"/>
          </a:p>
        </p:txBody>
      </p:sp>
      <p:sp>
        <p:nvSpPr>
          <p:cNvPr id="5" name="Marcador de pie de página 4">
            <a:extLst>
              <a:ext uri="{FF2B5EF4-FFF2-40B4-BE49-F238E27FC236}">
                <a16:creationId xmlns:a16="http://schemas.microsoft.com/office/drawing/2014/main" id="{D1F841ED-15DE-4E87-500C-DB039CCF5F16}"/>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FD804ACA-D28A-F486-C78A-728F40D6DD5A}"/>
              </a:ext>
            </a:extLst>
          </p:cNvPr>
          <p:cNvSpPr>
            <a:spLocks noGrp="1"/>
          </p:cNvSpPr>
          <p:nvPr>
            <p:ph type="sldNum" sz="quarter" idx="12"/>
          </p:nvPr>
        </p:nvSpPr>
        <p:spPr/>
        <p:txBody>
          <a:bodyPr/>
          <a:lstStyle/>
          <a:p>
            <a:fld id="{9527D913-4CB9-471E-95FA-D01AEE6E5E55}" type="slidenum">
              <a:rPr lang="es-MX" smtClean="0"/>
              <a:t>‹Nº›</a:t>
            </a:fld>
            <a:endParaRPr lang="es-MX"/>
          </a:p>
        </p:txBody>
      </p:sp>
    </p:spTree>
    <p:extLst>
      <p:ext uri="{BB962C8B-B14F-4D97-AF65-F5344CB8AC3E}">
        <p14:creationId xmlns:p14="http://schemas.microsoft.com/office/powerpoint/2010/main" val="26328976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8B60FCB-3E1C-C5B8-9B98-88221D5BD0C9}"/>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51709D40-0273-C6CB-BC33-D2AA641F620F}"/>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D181EA36-8EE9-2DEB-4629-B108077ADE23}"/>
              </a:ext>
            </a:extLst>
          </p:cNvPr>
          <p:cNvSpPr>
            <a:spLocks noGrp="1"/>
          </p:cNvSpPr>
          <p:nvPr>
            <p:ph type="dt" sz="half" idx="10"/>
          </p:nvPr>
        </p:nvSpPr>
        <p:spPr/>
        <p:txBody>
          <a:bodyPr/>
          <a:lstStyle/>
          <a:p>
            <a:fld id="{B544019C-3735-4098-B764-09AE548EE84B}" type="datetime1">
              <a:rPr lang="es-MX" smtClean="0"/>
              <a:t>15/08/2024</a:t>
            </a:fld>
            <a:endParaRPr lang="es-MX"/>
          </a:p>
        </p:txBody>
      </p:sp>
      <p:sp>
        <p:nvSpPr>
          <p:cNvPr id="5" name="Marcador de pie de página 4">
            <a:extLst>
              <a:ext uri="{FF2B5EF4-FFF2-40B4-BE49-F238E27FC236}">
                <a16:creationId xmlns:a16="http://schemas.microsoft.com/office/drawing/2014/main" id="{C558554E-22C6-A03C-2C30-D1A294BE4E95}"/>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D2CFA751-FCBD-9D89-D07B-59148CB7C177}"/>
              </a:ext>
            </a:extLst>
          </p:cNvPr>
          <p:cNvSpPr>
            <a:spLocks noGrp="1"/>
          </p:cNvSpPr>
          <p:nvPr>
            <p:ph type="sldNum" sz="quarter" idx="12"/>
          </p:nvPr>
        </p:nvSpPr>
        <p:spPr/>
        <p:txBody>
          <a:bodyPr/>
          <a:lstStyle/>
          <a:p>
            <a:fld id="{9527D913-4CB9-471E-95FA-D01AEE6E5E55}" type="slidenum">
              <a:rPr lang="es-MX" smtClean="0"/>
              <a:t>‹Nº›</a:t>
            </a:fld>
            <a:endParaRPr lang="es-MX"/>
          </a:p>
        </p:txBody>
      </p:sp>
    </p:spTree>
    <p:extLst>
      <p:ext uri="{BB962C8B-B14F-4D97-AF65-F5344CB8AC3E}">
        <p14:creationId xmlns:p14="http://schemas.microsoft.com/office/powerpoint/2010/main" val="42855182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16E05AC-B403-5FEC-2C1B-132BA4A5BF7C}"/>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0B0E9EB9-2E35-7D2B-C331-E265449D3C9D}"/>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contenido 3">
            <a:extLst>
              <a:ext uri="{FF2B5EF4-FFF2-40B4-BE49-F238E27FC236}">
                <a16:creationId xmlns:a16="http://schemas.microsoft.com/office/drawing/2014/main" id="{A3313B3A-5F03-BE50-FA91-691FDAA33BC8}"/>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fecha 4">
            <a:extLst>
              <a:ext uri="{FF2B5EF4-FFF2-40B4-BE49-F238E27FC236}">
                <a16:creationId xmlns:a16="http://schemas.microsoft.com/office/drawing/2014/main" id="{61FB90FC-6094-2736-2C8C-921CBD835D3C}"/>
              </a:ext>
            </a:extLst>
          </p:cNvPr>
          <p:cNvSpPr>
            <a:spLocks noGrp="1"/>
          </p:cNvSpPr>
          <p:nvPr>
            <p:ph type="dt" sz="half" idx="10"/>
          </p:nvPr>
        </p:nvSpPr>
        <p:spPr/>
        <p:txBody>
          <a:bodyPr/>
          <a:lstStyle/>
          <a:p>
            <a:fld id="{A08F6196-66B8-48BD-85F0-552B70526060}" type="datetime1">
              <a:rPr lang="es-MX" smtClean="0"/>
              <a:t>15/08/2024</a:t>
            </a:fld>
            <a:endParaRPr lang="es-MX"/>
          </a:p>
        </p:txBody>
      </p:sp>
      <p:sp>
        <p:nvSpPr>
          <p:cNvPr id="6" name="Marcador de pie de página 5">
            <a:extLst>
              <a:ext uri="{FF2B5EF4-FFF2-40B4-BE49-F238E27FC236}">
                <a16:creationId xmlns:a16="http://schemas.microsoft.com/office/drawing/2014/main" id="{222ADC83-F17A-F6ED-C047-123399A108CE}"/>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00409070-25FF-2E8B-CA5E-088D4A80A08C}"/>
              </a:ext>
            </a:extLst>
          </p:cNvPr>
          <p:cNvSpPr>
            <a:spLocks noGrp="1"/>
          </p:cNvSpPr>
          <p:nvPr>
            <p:ph type="sldNum" sz="quarter" idx="12"/>
          </p:nvPr>
        </p:nvSpPr>
        <p:spPr/>
        <p:txBody>
          <a:bodyPr/>
          <a:lstStyle/>
          <a:p>
            <a:fld id="{9527D913-4CB9-471E-95FA-D01AEE6E5E55}" type="slidenum">
              <a:rPr lang="es-MX" smtClean="0"/>
              <a:t>‹Nº›</a:t>
            </a:fld>
            <a:endParaRPr lang="es-MX"/>
          </a:p>
        </p:txBody>
      </p:sp>
    </p:spTree>
    <p:extLst>
      <p:ext uri="{BB962C8B-B14F-4D97-AF65-F5344CB8AC3E}">
        <p14:creationId xmlns:p14="http://schemas.microsoft.com/office/powerpoint/2010/main" val="38597539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2B118D3-A642-9294-2468-B47CD0F6B712}"/>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66137932-D510-A242-8C17-370EE3FC140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5B3209BA-DC89-E151-F0B8-2B4990F8648E}"/>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texto 4">
            <a:extLst>
              <a:ext uri="{FF2B5EF4-FFF2-40B4-BE49-F238E27FC236}">
                <a16:creationId xmlns:a16="http://schemas.microsoft.com/office/drawing/2014/main" id="{78229B1A-433B-AA2D-A2C9-64EB759A6B5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B4AC81B5-B83A-CEA1-B2DA-4A333DC1D4CE}"/>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Marcador de fecha 6">
            <a:extLst>
              <a:ext uri="{FF2B5EF4-FFF2-40B4-BE49-F238E27FC236}">
                <a16:creationId xmlns:a16="http://schemas.microsoft.com/office/drawing/2014/main" id="{2DFA95F2-36E2-2488-7EA2-917056D41C6B}"/>
              </a:ext>
            </a:extLst>
          </p:cNvPr>
          <p:cNvSpPr>
            <a:spLocks noGrp="1"/>
          </p:cNvSpPr>
          <p:nvPr>
            <p:ph type="dt" sz="half" idx="10"/>
          </p:nvPr>
        </p:nvSpPr>
        <p:spPr/>
        <p:txBody>
          <a:bodyPr/>
          <a:lstStyle/>
          <a:p>
            <a:fld id="{D31105AA-96B8-45D0-B432-D179DA66FBD9}" type="datetime1">
              <a:rPr lang="es-MX" smtClean="0"/>
              <a:t>15/08/2024</a:t>
            </a:fld>
            <a:endParaRPr lang="es-MX"/>
          </a:p>
        </p:txBody>
      </p:sp>
      <p:sp>
        <p:nvSpPr>
          <p:cNvPr id="8" name="Marcador de pie de página 7">
            <a:extLst>
              <a:ext uri="{FF2B5EF4-FFF2-40B4-BE49-F238E27FC236}">
                <a16:creationId xmlns:a16="http://schemas.microsoft.com/office/drawing/2014/main" id="{36554132-A8E4-1816-6D43-8AABE3F48706}"/>
              </a:ext>
            </a:extLst>
          </p:cNvPr>
          <p:cNvSpPr>
            <a:spLocks noGrp="1"/>
          </p:cNvSpPr>
          <p:nvPr>
            <p:ph type="ftr" sz="quarter" idx="11"/>
          </p:nvPr>
        </p:nvSpPr>
        <p:spPr/>
        <p:txBody>
          <a:bodyPr/>
          <a:lstStyle/>
          <a:p>
            <a:endParaRPr lang="es-MX"/>
          </a:p>
        </p:txBody>
      </p:sp>
      <p:sp>
        <p:nvSpPr>
          <p:cNvPr id="9" name="Marcador de número de diapositiva 8">
            <a:extLst>
              <a:ext uri="{FF2B5EF4-FFF2-40B4-BE49-F238E27FC236}">
                <a16:creationId xmlns:a16="http://schemas.microsoft.com/office/drawing/2014/main" id="{BA972243-DDB6-1B2E-29BA-D93119BE3F28}"/>
              </a:ext>
            </a:extLst>
          </p:cNvPr>
          <p:cNvSpPr>
            <a:spLocks noGrp="1"/>
          </p:cNvSpPr>
          <p:nvPr>
            <p:ph type="sldNum" sz="quarter" idx="12"/>
          </p:nvPr>
        </p:nvSpPr>
        <p:spPr/>
        <p:txBody>
          <a:bodyPr/>
          <a:lstStyle/>
          <a:p>
            <a:fld id="{9527D913-4CB9-471E-95FA-D01AEE6E5E55}" type="slidenum">
              <a:rPr lang="es-MX" smtClean="0"/>
              <a:t>‹Nº›</a:t>
            </a:fld>
            <a:endParaRPr lang="es-MX"/>
          </a:p>
        </p:txBody>
      </p:sp>
    </p:spTree>
    <p:extLst>
      <p:ext uri="{BB962C8B-B14F-4D97-AF65-F5344CB8AC3E}">
        <p14:creationId xmlns:p14="http://schemas.microsoft.com/office/powerpoint/2010/main" val="10717609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D00A01F-76D3-BA28-0353-E8B0F65F77FE}"/>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fecha 2">
            <a:extLst>
              <a:ext uri="{FF2B5EF4-FFF2-40B4-BE49-F238E27FC236}">
                <a16:creationId xmlns:a16="http://schemas.microsoft.com/office/drawing/2014/main" id="{223C581E-20A1-9383-28A2-72FE3322D29D}"/>
              </a:ext>
            </a:extLst>
          </p:cNvPr>
          <p:cNvSpPr>
            <a:spLocks noGrp="1"/>
          </p:cNvSpPr>
          <p:nvPr>
            <p:ph type="dt" sz="half" idx="10"/>
          </p:nvPr>
        </p:nvSpPr>
        <p:spPr/>
        <p:txBody>
          <a:bodyPr/>
          <a:lstStyle/>
          <a:p>
            <a:fld id="{D497CBD4-17E1-4DEB-8F5D-984DBE6E6578}" type="datetime1">
              <a:rPr lang="es-MX" smtClean="0"/>
              <a:t>15/08/2024</a:t>
            </a:fld>
            <a:endParaRPr lang="es-MX"/>
          </a:p>
        </p:txBody>
      </p:sp>
      <p:sp>
        <p:nvSpPr>
          <p:cNvPr id="4" name="Marcador de pie de página 3">
            <a:extLst>
              <a:ext uri="{FF2B5EF4-FFF2-40B4-BE49-F238E27FC236}">
                <a16:creationId xmlns:a16="http://schemas.microsoft.com/office/drawing/2014/main" id="{03A3DD6C-63DD-7F29-8091-4CFB80E7DB72}"/>
              </a:ext>
            </a:extLst>
          </p:cNvPr>
          <p:cNvSpPr>
            <a:spLocks noGrp="1"/>
          </p:cNvSpPr>
          <p:nvPr>
            <p:ph type="ftr" sz="quarter" idx="11"/>
          </p:nvPr>
        </p:nvSpPr>
        <p:spPr/>
        <p:txBody>
          <a:bodyPr/>
          <a:lstStyle/>
          <a:p>
            <a:endParaRPr lang="es-MX"/>
          </a:p>
        </p:txBody>
      </p:sp>
      <p:sp>
        <p:nvSpPr>
          <p:cNvPr id="5" name="Marcador de número de diapositiva 4">
            <a:extLst>
              <a:ext uri="{FF2B5EF4-FFF2-40B4-BE49-F238E27FC236}">
                <a16:creationId xmlns:a16="http://schemas.microsoft.com/office/drawing/2014/main" id="{2674D03E-F0B9-C068-96F6-D9A32754E0D2}"/>
              </a:ext>
            </a:extLst>
          </p:cNvPr>
          <p:cNvSpPr>
            <a:spLocks noGrp="1"/>
          </p:cNvSpPr>
          <p:nvPr>
            <p:ph type="sldNum" sz="quarter" idx="12"/>
          </p:nvPr>
        </p:nvSpPr>
        <p:spPr/>
        <p:txBody>
          <a:bodyPr/>
          <a:lstStyle/>
          <a:p>
            <a:fld id="{9527D913-4CB9-471E-95FA-D01AEE6E5E55}" type="slidenum">
              <a:rPr lang="es-MX" smtClean="0"/>
              <a:t>‹Nº›</a:t>
            </a:fld>
            <a:endParaRPr lang="es-MX"/>
          </a:p>
        </p:txBody>
      </p:sp>
    </p:spTree>
    <p:extLst>
      <p:ext uri="{BB962C8B-B14F-4D97-AF65-F5344CB8AC3E}">
        <p14:creationId xmlns:p14="http://schemas.microsoft.com/office/powerpoint/2010/main" val="36123337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DBEBD22B-3C3D-2483-3E59-9922A667F0B1}"/>
              </a:ext>
            </a:extLst>
          </p:cNvPr>
          <p:cNvSpPr>
            <a:spLocks noGrp="1"/>
          </p:cNvSpPr>
          <p:nvPr>
            <p:ph type="dt" sz="half" idx="10"/>
          </p:nvPr>
        </p:nvSpPr>
        <p:spPr/>
        <p:txBody>
          <a:bodyPr/>
          <a:lstStyle/>
          <a:p>
            <a:fld id="{41584D1A-A683-4BDD-AFEC-43C9A8EB925A}" type="datetime1">
              <a:rPr lang="es-MX" smtClean="0"/>
              <a:t>15/08/2024</a:t>
            </a:fld>
            <a:endParaRPr lang="es-MX"/>
          </a:p>
        </p:txBody>
      </p:sp>
      <p:sp>
        <p:nvSpPr>
          <p:cNvPr id="3" name="Marcador de pie de página 2">
            <a:extLst>
              <a:ext uri="{FF2B5EF4-FFF2-40B4-BE49-F238E27FC236}">
                <a16:creationId xmlns:a16="http://schemas.microsoft.com/office/drawing/2014/main" id="{B3E4435E-FF34-9188-B505-60C2B97C0341}"/>
              </a:ext>
            </a:extLst>
          </p:cNvPr>
          <p:cNvSpPr>
            <a:spLocks noGrp="1"/>
          </p:cNvSpPr>
          <p:nvPr>
            <p:ph type="ftr" sz="quarter" idx="11"/>
          </p:nvPr>
        </p:nvSpPr>
        <p:spPr/>
        <p:txBody>
          <a:bodyPr/>
          <a:lstStyle/>
          <a:p>
            <a:endParaRPr lang="es-MX"/>
          </a:p>
        </p:txBody>
      </p:sp>
      <p:sp>
        <p:nvSpPr>
          <p:cNvPr id="4" name="Marcador de número de diapositiva 3">
            <a:extLst>
              <a:ext uri="{FF2B5EF4-FFF2-40B4-BE49-F238E27FC236}">
                <a16:creationId xmlns:a16="http://schemas.microsoft.com/office/drawing/2014/main" id="{14C82EEE-744B-BB6B-C2CA-D991AF22407F}"/>
              </a:ext>
            </a:extLst>
          </p:cNvPr>
          <p:cNvSpPr>
            <a:spLocks noGrp="1"/>
          </p:cNvSpPr>
          <p:nvPr>
            <p:ph type="sldNum" sz="quarter" idx="12"/>
          </p:nvPr>
        </p:nvSpPr>
        <p:spPr/>
        <p:txBody>
          <a:bodyPr/>
          <a:lstStyle/>
          <a:p>
            <a:fld id="{9527D913-4CB9-471E-95FA-D01AEE6E5E55}" type="slidenum">
              <a:rPr lang="es-MX" smtClean="0"/>
              <a:t>‹Nº›</a:t>
            </a:fld>
            <a:endParaRPr lang="es-MX"/>
          </a:p>
        </p:txBody>
      </p:sp>
    </p:spTree>
    <p:extLst>
      <p:ext uri="{BB962C8B-B14F-4D97-AF65-F5344CB8AC3E}">
        <p14:creationId xmlns:p14="http://schemas.microsoft.com/office/powerpoint/2010/main" val="32052994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671B244-2F6C-B960-123C-A6513EAB8AAC}"/>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989ABE1E-7239-1B8F-F4C9-9F8C39A821D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texto 3">
            <a:extLst>
              <a:ext uri="{FF2B5EF4-FFF2-40B4-BE49-F238E27FC236}">
                <a16:creationId xmlns:a16="http://schemas.microsoft.com/office/drawing/2014/main" id="{6E0D897A-6FC5-13E3-866A-54192537BC0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17798E90-E875-4F0F-C52C-C78009BD221D}"/>
              </a:ext>
            </a:extLst>
          </p:cNvPr>
          <p:cNvSpPr>
            <a:spLocks noGrp="1"/>
          </p:cNvSpPr>
          <p:nvPr>
            <p:ph type="dt" sz="half" idx="10"/>
          </p:nvPr>
        </p:nvSpPr>
        <p:spPr/>
        <p:txBody>
          <a:bodyPr/>
          <a:lstStyle/>
          <a:p>
            <a:fld id="{15C55001-50CC-4F7E-9A34-011FAC159FF8}" type="datetime1">
              <a:rPr lang="es-MX" smtClean="0"/>
              <a:t>15/08/2024</a:t>
            </a:fld>
            <a:endParaRPr lang="es-MX"/>
          </a:p>
        </p:txBody>
      </p:sp>
      <p:sp>
        <p:nvSpPr>
          <p:cNvPr id="6" name="Marcador de pie de página 5">
            <a:extLst>
              <a:ext uri="{FF2B5EF4-FFF2-40B4-BE49-F238E27FC236}">
                <a16:creationId xmlns:a16="http://schemas.microsoft.com/office/drawing/2014/main" id="{D6869CF7-6DAC-BE09-EAB3-7B89620AA141}"/>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A7D0AC98-BA35-F06F-1AC5-1F1E9BCD7AD2}"/>
              </a:ext>
            </a:extLst>
          </p:cNvPr>
          <p:cNvSpPr>
            <a:spLocks noGrp="1"/>
          </p:cNvSpPr>
          <p:nvPr>
            <p:ph type="sldNum" sz="quarter" idx="12"/>
          </p:nvPr>
        </p:nvSpPr>
        <p:spPr/>
        <p:txBody>
          <a:bodyPr/>
          <a:lstStyle/>
          <a:p>
            <a:fld id="{9527D913-4CB9-471E-95FA-D01AEE6E5E55}" type="slidenum">
              <a:rPr lang="es-MX" smtClean="0"/>
              <a:t>‹Nº›</a:t>
            </a:fld>
            <a:endParaRPr lang="es-MX"/>
          </a:p>
        </p:txBody>
      </p:sp>
    </p:spTree>
    <p:extLst>
      <p:ext uri="{BB962C8B-B14F-4D97-AF65-F5344CB8AC3E}">
        <p14:creationId xmlns:p14="http://schemas.microsoft.com/office/powerpoint/2010/main" val="28715891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1DB172A-356F-D386-829B-DE88A2128DB6}"/>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posición de imagen 2">
            <a:extLst>
              <a:ext uri="{FF2B5EF4-FFF2-40B4-BE49-F238E27FC236}">
                <a16:creationId xmlns:a16="http://schemas.microsoft.com/office/drawing/2014/main" id="{9B635A33-1E9A-DE5B-4556-E334EE05C4D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a:extLst>
              <a:ext uri="{FF2B5EF4-FFF2-40B4-BE49-F238E27FC236}">
                <a16:creationId xmlns:a16="http://schemas.microsoft.com/office/drawing/2014/main" id="{D1631683-0748-C206-B019-901ED63917B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357653A3-AA76-317E-0A5F-E55A1B627090}"/>
              </a:ext>
            </a:extLst>
          </p:cNvPr>
          <p:cNvSpPr>
            <a:spLocks noGrp="1"/>
          </p:cNvSpPr>
          <p:nvPr>
            <p:ph type="dt" sz="half" idx="10"/>
          </p:nvPr>
        </p:nvSpPr>
        <p:spPr/>
        <p:txBody>
          <a:bodyPr/>
          <a:lstStyle/>
          <a:p>
            <a:fld id="{86F2E383-B3FF-4EF8-90A4-FB71468DEA26}" type="datetime1">
              <a:rPr lang="es-MX" smtClean="0"/>
              <a:t>15/08/2024</a:t>
            </a:fld>
            <a:endParaRPr lang="es-MX"/>
          </a:p>
        </p:txBody>
      </p:sp>
      <p:sp>
        <p:nvSpPr>
          <p:cNvPr id="6" name="Marcador de pie de página 5">
            <a:extLst>
              <a:ext uri="{FF2B5EF4-FFF2-40B4-BE49-F238E27FC236}">
                <a16:creationId xmlns:a16="http://schemas.microsoft.com/office/drawing/2014/main" id="{24BA54DC-CE99-A39F-30B0-BFE03FC2D896}"/>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8944641D-62B4-B573-81D0-6A3C9BF0F263}"/>
              </a:ext>
            </a:extLst>
          </p:cNvPr>
          <p:cNvSpPr>
            <a:spLocks noGrp="1"/>
          </p:cNvSpPr>
          <p:nvPr>
            <p:ph type="sldNum" sz="quarter" idx="12"/>
          </p:nvPr>
        </p:nvSpPr>
        <p:spPr/>
        <p:txBody>
          <a:bodyPr/>
          <a:lstStyle/>
          <a:p>
            <a:fld id="{9527D913-4CB9-471E-95FA-D01AEE6E5E55}" type="slidenum">
              <a:rPr lang="es-MX" smtClean="0"/>
              <a:t>‹Nº›</a:t>
            </a:fld>
            <a:endParaRPr lang="es-MX"/>
          </a:p>
        </p:txBody>
      </p:sp>
    </p:spTree>
    <p:extLst>
      <p:ext uri="{BB962C8B-B14F-4D97-AF65-F5344CB8AC3E}">
        <p14:creationId xmlns:p14="http://schemas.microsoft.com/office/powerpoint/2010/main" val="8583157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4528E57A-B133-0B3B-2FBA-FBE1D005F16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C4F14C3A-F08A-A22A-8EE3-4CB3F4184FC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E03E0C63-B1E8-63E9-0E7E-CCF93F87829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67DBEA45-E22D-47D5-82AF-6B70F5271BBB}" type="datetime1">
              <a:rPr lang="es-MX" smtClean="0"/>
              <a:t>15/08/2024</a:t>
            </a:fld>
            <a:endParaRPr lang="es-MX"/>
          </a:p>
        </p:txBody>
      </p:sp>
      <p:sp>
        <p:nvSpPr>
          <p:cNvPr id="5" name="Marcador de pie de página 4">
            <a:extLst>
              <a:ext uri="{FF2B5EF4-FFF2-40B4-BE49-F238E27FC236}">
                <a16:creationId xmlns:a16="http://schemas.microsoft.com/office/drawing/2014/main" id="{4DF60503-DFE7-F9CE-2CF2-0B0DE73FD18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s-MX"/>
          </a:p>
        </p:txBody>
      </p:sp>
      <p:sp>
        <p:nvSpPr>
          <p:cNvPr id="6" name="Marcador de número de diapositiva 5">
            <a:extLst>
              <a:ext uri="{FF2B5EF4-FFF2-40B4-BE49-F238E27FC236}">
                <a16:creationId xmlns:a16="http://schemas.microsoft.com/office/drawing/2014/main" id="{966EA950-117B-1891-A98D-35750477A12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9527D913-4CB9-471E-95FA-D01AEE6E5E55}" type="slidenum">
              <a:rPr lang="es-MX" smtClean="0"/>
              <a:t>‹Nº›</a:t>
            </a:fld>
            <a:endParaRPr lang="es-MX"/>
          </a:p>
        </p:txBody>
      </p:sp>
    </p:spTree>
    <p:extLst>
      <p:ext uri="{BB962C8B-B14F-4D97-AF65-F5344CB8AC3E}">
        <p14:creationId xmlns:p14="http://schemas.microsoft.com/office/powerpoint/2010/main" val="2218012776"/>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microsoft.com/office/2007/relationships/hdphoto" Target="../media/hdphoto1.wdp"/></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microsoft.com/office/2007/relationships/hdphoto" Target="../media/hdphoto1.wdp"/></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microsoft.com/office/2007/relationships/hdphoto" Target="../media/hdphoto1.wdp"/></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microsoft.com/office/2007/relationships/hdphoto" Target="../media/hdphoto1.wdp"/></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microsoft.com/office/2007/relationships/hdphoto" Target="../media/hdphoto1.wdp"/></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98845B32-C2F5-3135-958F-B878DCE7EA71}"/>
              </a:ext>
            </a:extLst>
          </p:cNvPr>
          <p:cNvSpPr/>
          <p:nvPr/>
        </p:nvSpPr>
        <p:spPr>
          <a:xfrm>
            <a:off x="525780" y="1155185"/>
            <a:ext cx="2316480" cy="1312654"/>
          </a:xfrm>
          <a:prstGeom prst="rect">
            <a:avLst/>
          </a:prstGeom>
          <a:solidFill>
            <a:srgbClr val="FFFF99"/>
          </a:solidFill>
        </p:spPr>
        <p:style>
          <a:lnRef idx="2">
            <a:schemeClr val="accent6"/>
          </a:lnRef>
          <a:fillRef idx="1">
            <a:schemeClr val="lt1"/>
          </a:fillRef>
          <a:effectRef idx="0">
            <a:schemeClr val="accent6"/>
          </a:effectRef>
          <a:fontRef idx="minor">
            <a:schemeClr val="dk1"/>
          </a:fontRef>
        </p:style>
        <p:txBody>
          <a:bodyPr rtlCol="0" anchor="ctr"/>
          <a:lstStyle/>
          <a:p>
            <a:pPr algn="ctr"/>
            <a:endParaRPr lang="es-MX" sz="1000" b="1" dirty="0">
              <a:latin typeface="Arial "/>
            </a:endParaRPr>
          </a:p>
          <a:p>
            <a:pPr marL="171450" indent="-171450">
              <a:buFont typeface="Arial" panose="020B0604020202020204" pitchFamily="34" charset="0"/>
              <a:buChar char="•"/>
            </a:pPr>
            <a:r>
              <a:rPr lang="es-MX" sz="1050" dirty="0">
                <a:latin typeface="Arial "/>
              </a:rPr>
              <a:t>Diagnóstico</a:t>
            </a:r>
          </a:p>
          <a:p>
            <a:pPr marL="171450" indent="-171450">
              <a:buFont typeface="Arial" panose="020B0604020202020204" pitchFamily="34" charset="0"/>
              <a:buChar char="•"/>
            </a:pPr>
            <a:r>
              <a:rPr lang="es-MX" sz="1050" dirty="0">
                <a:latin typeface="Arial "/>
              </a:rPr>
              <a:t>Históricos de indicadores,</a:t>
            </a:r>
          </a:p>
          <a:p>
            <a:pPr marL="171450" indent="-171450">
              <a:buFont typeface="Arial" panose="020B0604020202020204" pitchFamily="34" charset="0"/>
              <a:buChar char="•"/>
            </a:pPr>
            <a:r>
              <a:rPr lang="es-MX" sz="1050" dirty="0" err="1">
                <a:latin typeface="Arial "/>
              </a:rPr>
              <a:t>PDI</a:t>
            </a:r>
            <a:r>
              <a:rPr lang="es-MX" sz="1050" dirty="0">
                <a:latin typeface="Arial "/>
              </a:rPr>
              <a:t> del TECNM, </a:t>
            </a:r>
          </a:p>
          <a:p>
            <a:pPr marL="171450" indent="-171450">
              <a:buFont typeface="Arial" panose="020B0604020202020204" pitchFamily="34" charset="0"/>
              <a:buChar char="•"/>
            </a:pPr>
            <a:r>
              <a:rPr lang="es-MX" sz="1050" dirty="0">
                <a:latin typeface="Arial "/>
              </a:rPr>
              <a:t>Plan de desarrollo estatal</a:t>
            </a:r>
          </a:p>
          <a:p>
            <a:pPr algn="ctr"/>
            <a:endParaRPr lang="es-MX" sz="1000" b="1" dirty="0">
              <a:latin typeface="Arial "/>
            </a:endParaRPr>
          </a:p>
          <a:p>
            <a:pPr algn="ctr"/>
            <a:r>
              <a:rPr lang="es-MX" sz="1200" b="1" dirty="0">
                <a:latin typeface="Arial "/>
              </a:rPr>
              <a:t>PLANEACIÓN</a:t>
            </a:r>
            <a:r>
              <a:rPr lang="es-MX" sz="1000" dirty="0">
                <a:latin typeface="Arial "/>
              </a:rPr>
              <a:t> </a:t>
            </a:r>
          </a:p>
          <a:p>
            <a:pPr algn="ctr"/>
            <a:endParaRPr lang="es-MX" sz="1000" dirty="0">
              <a:latin typeface="Arial "/>
            </a:endParaRPr>
          </a:p>
          <a:p>
            <a:pPr marL="171450" indent="-171450">
              <a:buFont typeface="Arial" panose="020B0604020202020204" pitchFamily="34" charset="0"/>
              <a:buChar char="•"/>
            </a:pPr>
            <a:r>
              <a:rPr lang="it-IT" sz="1050" dirty="0">
                <a:latin typeface="Arial "/>
              </a:rPr>
              <a:t>PDI del TecNM 2019 2024 </a:t>
            </a:r>
            <a:endParaRPr lang="es-MX" sz="1050" dirty="0">
              <a:latin typeface="Arial "/>
            </a:endParaRPr>
          </a:p>
          <a:p>
            <a:pPr algn="ctr"/>
            <a:endParaRPr lang="es-MX" sz="1000" dirty="0">
              <a:latin typeface="Arial "/>
            </a:endParaRPr>
          </a:p>
        </p:txBody>
      </p:sp>
      <p:sp>
        <p:nvSpPr>
          <p:cNvPr id="10" name="Rectángulo 9">
            <a:extLst>
              <a:ext uri="{FF2B5EF4-FFF2-40B4-BE49-F238E27FC236}">
                <a16:creationId xmlns:a16="http://schemas.microsoft.com/office/drawing/2014/main" id="{32C37089-85D7-DE74-FD1A-6EE37E78D3A9}"/>
              </a:ext>
            </a:extLst>
          </p:cNvPr>
          <p:cNvSpPr/>
          <p:nvPr/>
        </p:nvSpPr>
        <p:spPr>
          <a:xfrm>
            <a:off x="3708171" y="1155185"/>
            <a:ext cx="3375659" cy="1754946"/>
          </a:xfrm>
          <a:prstGeom prst="rect">
            <a:avLst/>
          </a:prstGeom>
          <a:solidFill>
            <a:srgbClr val="FFFF99"/>
          </a:solidFill>
        </p:spPr>
        <p:style>
          <a:lnRef idx="2">
            <a:schemeClr val="accent6"/>
          </a:lnRef>
          <a:fillRef idx="1">
            <a:schemeClr val="lt1"/>
          </a:fillRef>
          <a:effectRef idx="0">
            <a:schemeClr val="accent6"/>
          </a:effectRef>
          <a:fontRef idx="minor">
            <a:schemeClr val="dk1"/>
          </a:fontRef>
        </p:style>
        <p:txBody>
          <a:bodyPr rtlCol="0" anchor="ctr"/>
          <a:lstStyle/>
          <a:p>
            <a:pPr algn="ctr"/>
            <a:r>
              <a:rPr lang="es-MX" sz="1000" dirty="0" err="1">
                <a:latin typeface="Arial "/>
              </a:rPr>
              <a:t>PDI</a:t>
            </a:r>
            <a:r>
              <a:rPr lang="es-MX" sz="1000" dirty="0">
                <a:latin typeface="Arial "/>
              </a:rPr>
              <a:t> de cada </a:t>
            </a:r>
            <a:r>
              <a:rPr lang="es-MX" sz="1000" dirty="0" err="1">
                <a:latin typeface="Arial "/>
              </a:rPr>
              <a:t>ITD</a:t>
            </a:r>
            <a:r>
              <a:rPr lang="es-MX" sz="1000" dirty="0">
                <a:latin typeface="Arial "/>
              </a:rPr>
              <a:t>, Presupuesto de Egresos del Estado, Asignación Presupuestal del TecNM </a:t>
            </a:r>
          </a:p>
          <a:p>
            <a:pPr algn="ctr"/>
            <a:endParaRPr lang="es-MX" sz="1100" dirty="0">
              <a:latin typeface="Arial "/>
            </a:endParaRPr>
          </a:p>
          <a:p>
            <a:pPr algn="ctr"/>
            <a:r>
              <a:rPr lang="es-MX" sz="1200" b="1" dirty="0">
                <a:latin typeface="Arial "/>
              </a:rPr>
              <a:t>PRESUPUESTACIÓN</a:t>
            </a:r>
          </a:p>
          <a:p>
            <a:pPr algn="ctr"/>
            <a:endParaRPr lang="es-MX" sz="1200" b="1" dirty="0">
              <a:latin typeface="Arial "/>
            </a:endParaRPr>
          </a:p>
          <a:p>
            <a:pPr marL="171450" indent="-171450">
              <a:buFont typeface="Arial" panose="020B0604020202020204" pitchFamily="34" charset="0"/>
              <a:buChar char="•"/>
            </a:pPr>
            <a:r>
              <a:rPr lang="es-MX" sz="1000" dirty="0">
                <a:latin typeface="Arial "/>
              </a:rPr>
              <a:t>Autorización de la H. Junta Directiva POA / </a:t>
            </a:r>
            <a:r>
              <a:rPr lang="es-MX" sz="1000" dirty="0" err="1">
                <a:latin typeface="Arial "/>
              </a:rPr>
              <a:t>REPOA</a:t>
            </a:r>
            <a:r>
              <a:rPr lang="es-MX" sz="1000" dirty="0">
                <a:latin typeface="Arial "/>
              </a:rPr>
              <a:t> / </a:t>
            </a:r>
            <a:r>
              <a:rPr lang="es-MX" sz="1000" dirty="0" err="1">
                <a:latin typeface="Arial "/>
              </a:rPr>
              <a:t>PTA</a:t>
            </a:r>
            <a:endParaRPr lang="es-MX" sz="1000" dirty="0">
              <a:latin typeface="Arial "/>
            </a:endParaRPr>
          </a:p>
          <a:p>
            <a:pPr marL="171450" indent="-171450">
              <a:buFont typeface="Arial" panose="020B0604020202020204" pitchFamily="34" charset="0"/>
              <a:buChar char="•"/>
            </a:pPr>
            <a:r>
              <a:rPr lang="es-MX" sz="1000" dirty="0">
                <a:latin typeface="Arial "/>
              </a:rPr>
              <a:t>Formatos emitidos por el TecNM y/o Gobierno del Estado</a:t>
            </a:r>
          </a:p>
          <a:p>
            <a:pPr marL="171450" indent="-171450">
              <a:buFont typeface="Arial" panose="020B0604020202020204" pitchFamily="34" charset="0"/>
              <a:buChar char="•"/>
            </a:pPr>
            <a:r>
              <a:rPr lang="es-MX" sz="1000" dirty="0">
                <a:latin typeface="Arial "/>
              </a:rPr>
              <a:t> Captación de ingresos propios </a:t>
            </a:r>
            <a:endParaRPr lang="es-MX" sz="1000" b="1" dirty="0">
              <a:latin typeface="Arial "/>
            </a:endParaRPr>
          </a:p>
        </p:txBody>
      </p:sp>
      <p:sp>
        <p:nvSpPr>
          <p:cNvPr id="11" name="Rectángulo 10">
            <a:extLst>
              <a:ext uri="{FF2B5EF4-FFF2-40B4-BE49-F238E27FC236}">
                <a16:creationId xmlns:a16="http://schemas.microsoft.com/office/drawing/2014/main" id="{B41ACFDD-3A5E-2546-55C6-AB9526EEBE67}"/>
              </a:ext>
            </a:extLst>
          </p:cNvPr>
          <p:cNvSpPr/>
          <p:nvPr/>
        </p:nvSpPr>
        <p:spPr>
          <a:xfrm>
            <a:off x="7949742" y="1155186"/>
            <a:ext cx="3716478" cy="1312653"/>
          </a:xfrm>
          <a:prstGeom prst="rect">
            <a:avLst/>
          </a:prstGeom>
          <a:solidFill>
            <a:srgbClr val="FFFF99"/>
          </a:solidFill>
        </p:spPr>
        <p:style>
          <a:lnRef idx="2">
            <a:schemeClr val="accent6"/>
          </a:lnRef>
          <a:fillRef idx="1">
            <a:schemeClr val="lt1"/>
          </a:fillRef>
          <a:effectRef idx="0">
            <a:schemeClr val="accent6"/>
          </a:effectRef>
          <a:fontRef idx="minor">
            <a:schemeClr val="dk1"/>
          </a:fontRef>
        </p:style>
        <p:txBody>
          <a:bodyPr rtlCol="0" anchor="ctr"/>
          <a:lstStyle/>
          <a:p>
            <a:pPr algn="ctr"/>
            <a:r>
              <a:rPr lang="es-MX" sz="1000" dirty="0" err="1">
                <a:latin typeface="Arial "/>
              </a:rPr>
              <a:t>PTA</a:t>
            </a:r>
            <a:r>
              <a:rPr lang="es-MX" sz="1000" dirty="0">
                <a:latin typeface="Arial "/>
              </a:rPr>
              <a:t>, POA, </a:t>
            </a:r>
            <a:r>
              <a:rPr lang="es-MX" sz="1000" dirty="0" err="1">
                <a:latin typeface="Arial "/>
              </a:rPr>
              <a:t>REPOA</a:t>
            </a:r>
            <a:endParaRPr lang="es-MX" sz="1000" dirty="0">
              <a:latin typeface="Arial "/>
            </a:endParaRPr>
          </a:p>
          <a:p>
            <a:pPr algn="ctr"/>
            <a:endParaRPr lang="es-MX" sz="1100" dirty="0">
              <a:latin typeface="Arial "/>
            </a:endParaRPr>
          </a:p>
          <a:p>
            <a:pPr algn="ctr"/>
            <a:r>
              <a:rPr lang="es-MX" sz="1200" b="1" dirty="0">
                <a:latin typeface="Arial "/>
              </a:rPr>
              <a:t>SEGUIMIENTO</a:t>
            </a:r>
          </a:p>
          <a:p>
            <a:pPr algn="ctr"/>
            <a:endParaRPr lang="es-MX" sz="1100" dirty="0">
              <a:latin typeface="Arial "/>
            </a:endParaRPr>
          </a:p>
          <a:p>
            <a:pPr marL="171450" indent="-171450">
              <a:buFont typeface="Arial" panose="020B0604020202020204" pitchFamily="34" charset="0"/>
              <a:buChar char="•"/>
            </a:pPr>
            <a:r>
              <a:rPr lang="es-MX" sz="1000" dirty="0">
                <a:latin typeface="Arial "/>
              </a:rPr>
              <a:t>Reportes del seguimiento de metas Informe de rendición de cuentas anual </a:t>
            </a:r>
          </a:p>
          <a:p>
            <a:pPr marL="171450" indent="-171450">
              <a:buFont typeface="Arial" panose="020B0604020202020204" pitchFamily="34" charset="0"/>
              <a:buChar char="•"/>
            </a:pPr>
            <a:r>
              <a:rPr lang="es-MX" sz="1000" dirty="0">
                <a:latin typeface="Arial "/>
              </a:rPr>
              <a:t>Estadística 911 y </a:t>
            </a:r>
            <a:r>
              <a:rPr lang="es-MX" sz="1000" dirty="0" err="1">
                <a:latin typeface="Arial "/>
              </a:rPr>
              <a:t>SIB</a:t>
            </a:r>
            <a:endParaRPr lang="es-MX" sz="1000" dirty="0">
              <a:latin typeface="Arial "/>
            </a:endParaRPr>
          </a:p>
          <a:p>
            <a:pPr marL="171450" indent="-171450">
              <a:buFont typeface="Arial" panose="020B0604020202020204" pitchFamily="34" charset="0"/>
              <a:buChar char="•"/>
            </a:pPr>
            <a:r>
              <a:rPr lang="es-MX" sz="1000" dirty="0">
                <a:latin typeface="Arial "/>
              </a:rPr>
              <a:t> Informe/Actas/Minutas de H. Junta Directiva </a:t>
            </a:r>
          </a:p>
        </p:txBody>
      </p:sp>
      <p:sp>
        <p:nvSpPr>
          <p:cNvPr id="19" name="Rectángulo 18">
            <a:extLst>
              <a:ext uri="{FF2B5EF4-FFF2-40B4-BE49-F238E27FC236}">
                <a16:creationId xmlns:a16="http://schemas.microsoft.com/office/drawing/2014/main" id="{E34E7E85-0CDB-7B7E-120F-4E27097317BF}"/>
              </a:ext>
            </a:extLst>
          </p:cNvPr>
          <p:cNvSpPr/>
          <p:nvPr/>
        </p:nvSpPr>
        <p:spPr>
          <a:xfrm>
            <a:off x="525780" y="657850"/>
            <a:ext cx="11140440" cy="324500"/>
          </a:xfrm>
          <a:prstGeom prst="rect">
            <a:avLst/>
          </a:prstGeom>
          <a:solidFill>
            <a:schemeClr val="bg1">
              <a:lumMod val="95000"/>
            </a:schemeClr>
          </a:solidFill>
        </p:spPr>
        <p:style>
          <a:lnRef idx="2">
            <a:schemeClr val="accent6"/>
          </a:lnRef>
          <a:fillRef idx="1">
            <a:schemeClr val="lt1"/>
          </a:fillRef>
          <a:effectRef idx="0">
            <a:schemeClr val="accent6"/>
          </a:effectRef>
          <a:fontRef idx="minor">
            <a:schemeClr val="dk1"/>
          </a:fontRef>
        </p:style>
        <p:txBody>
          <a:bodyPr rtlCol="0" anchor="ctr"/>
          <a:lstStyle/>
          <a:p>
            <a:pPr algn="ctr"/>
            <a:endParaRPr lang="es-MX" sz="2000" b="1" dirty="0"/>
          </a:p>
          <a:p>
            <a:pPr algn="ctr"/>
            <a:r>
              <a:rPr lang="es-MX" b="1" dirty="0"/>
              <a:t>PROCESO DE PLANEACIÓN</a:t>
            </a:r>
          </a:p>
          <a:p>
            <a:pPr algn="ctr"/>
            <a:endParaRPr lang="es-MX" sz="2000" b="1" dirty="0"/>
          </a:p>
        </p:txBody>
      </p:sp>
      <p:sp>
        <p:nvSpPr>
          <p:cNvPr id="20" name="Flecha: a la derecha 19">
            <a:extLst>
              <a:ext uri="{FF2B5EF4-FFF2-40B4-BE49-F238E27FC236}">
                <a16:creationId xmlns:a16="http://schemas.microsoft.com/office/drawing/2014/main" id="{EC5ED5F3-420C-8AFF-1C44-05E30BCC70F8}"/>
              </a:ext>
            </a:extLst>
          </p:cNvPr>
          <p:cNvSpPr/>
          <p:nvPr/>
        </p:nvSpPr>
        <p:spPr>
          <a:xfrm>
            <a:off x="3019577" y="1649262"/>
            <a:ext cx="511277" cy="324500"/>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1" name="Flecha: a la derecha 20">
            <a:extLst>
              <a:ext uri="{FF2B5EF4-FFF2-40B4-BE49-F238E27FC236}">
                <a16:creationId xmlns:a16="http://schemas.microsoft.com/office/drawing/2014/main" id="{F73FC294-41E5-2012-8B35-242DD7E8614C}"/>
              </a:ext>
            </a:extLst>
          </p:cNvPr>
          <p:cNvSpPr/>
          <p:nvPr/>
        </p:nvSpPr>
        <p:spPr>
          <a:xfrm>
            <a:off x="7261147" y="1651440"/>
            <a:ext cx="511277" cy="324500"/>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 name="Subtítulo 2">
            <a:extLst>
              <a:ext uri="{FF2B5EF4-FFF2-40B4-BE49-F238E27FC236}">
                <a16:creationId xmlns:a16="http://schemas.microsoft.com/office/drawing/2014/main" id="{640721F8-CA88-CAC9-6E57-D5E3E04C0F3D}"/>
              </a:ext>
            </a:extLst>
          </p:cNvPr>
          <p:cNvSpPr>
            <a:spLocks noGrp="1"/>
          </p:cNvSpPr>
          <p:nvPr/>
        </p:nvSpPr>
        <p:spPr>
          <a:xfrm>
            <a:off x="0" y="16062"/>
            <a:ext cx="12192000" cy="546646"/>
          </a:xfrm>
          <a:prstGeom prst="rect">
            <a:avLst/>
          </a:prstGeom>
          <a:solidFill>
            <a:schemeClr val="tx2">
              <a:lumMod val="90000"/>
              <a:lumOff val="10000"/>
            </a:schemeClr>
          </a:solidFill>
          <a:effectLst>
            <a:outerShdw blurRad="50800" dist="38100" dir="16200000" rotWithShape="0">
              <a:prstClr val="black">
                <a:alpha val="40000"/>
              </a:prstClr>
            </a:outerShdw>
          </a:effectLst>
        </p:spPr>
        <p:txBody>
          <a:bodyPr vert="horz" lIns="91440" tIns="45720" rIns="91440" bIns="45720" rtlCol="0" anchor="ctr">
            <a:normAutofit/>
          </a:bodyPr>
          <a:lstStyle>
            <a:lvl1pPr marL="0" indent="0" algn="ctr" defTabSz="914400" rtl="0" eaLnBrk="1" latinLnBrk="0" hangingPunct="1">
              <a:lnSpc>
                <a:spcPct val="90000"/>
              </a:lnSpc>
              <a:spcBef>
                <a:spcPts val="1000"/>
              </a:spcBef>
              <a:buFont typeface="Arial"/>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9pPr>
          </a:lstStyle>
          <a:p>
            <a:r>
              <a:rPr lang="es-MX" dirty="0">
                <a:solidFill>
                  <a:schemeClr val="bg1"/>
                </a:solidFill>
                <a:latin typeface="Soberana Texto" charset="0"/>
              </a:rPr>
              <a:t>MAPA DE </a:t>
            </a:r>
            <a:r>
              <a:rPr lang="es-MX">
                <a:solidFill>
                  <a:schemeClr val="bg1"/>
                </a:solidFill>
                <a:latin typeface="Soberana Texto" charset="0"/>
              </a:rPr>
              <a:t>PROCESOS </a:t>
            </a:r>
            <a:endParaRPr lang="es-ES_tradnl" dirty="0">
              <a:solidFill>
                <a:schemeClr val="bg1"/>
              </a:solidFill>
              <a:latin typeface="Soberana Texto" charset="0"/>
            </a:endParaRPr>
          </a:p>
        </p:txBody>
      </p:sp>
      <p:sp>
        <p:nvSpPr>
          <p:cNvPr id="3" name="Subtítulo 2">
            <a:extLst>
              <a:ext uri="{FF2B5EF4-FFF2-40B4-BE49-F238E27FC236}">
                <a16:creationId xmlns:a16="http://schemas.microsoft.com/office/drawing/2014/main" id="{4886AEB7-9BDB-4505-4B1C-BEC0FE2D4314}"/>
              </a:ext>
            </a:extLst>
          </p:cNvPr>
          <p:cNvSpPr txBox="1">
            <a:spLocks/>
          </p:cNvSpPr>
          <p:nvPr/>
        </p:nvSpPr>
        <p:spPr>
          <a:xfrm>
            <a:off x="0" y="6525344"/>
            <a:ext cx="12192000" cy="332656"/>
          </a:xfrm>
          <a:prstGeom prst="rect">
            <a:avLst/>
          </a:prstGeom>
          <a:solidFill>
            <a:schemeClr val="tx2">
              <a:lumMod val="75000"/>
            </a:schemeClr>
          </a:solidFill>
          <a:effectLst>
            <a:outerShdw blurRad="50800" dist="38100" dir="16200000" rotWithShape="0">
              <a:prstClr val="black">
                <a:alpha val="40000"/>
              </a:prstClr>
            </a:outerShdw>
          </a:effectLst>
        </p:spPr>
        <p:txBody>
          <a:bodyPr vert="horz" lIns="91440" tIns="45720" rIns="91440" bIns="45720" rtlCol="0">
            <a:normAutofit lnSpcReduction="10000"/>
          </a:bodyPr>
          <a:lstStyle>
            <a:lvl1pPr marL="0" indent="0" algn="ctr" defTabSz="914400" rtl="0" eaLnBrk="1" latinLnBrk="0" hangingPunct="1">
              <a:lnSpc>
                <a:spcPct val="90000"/>
              </a:lnSpc>
              <a:spcBef>
                <a:spcPts val="1000"/>
              </a:spcBef>
              <a:buFont typeface="Arial"/>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9pPr>
          </a:lstStyle>
          <a:p>
            <a:r>
              <a:rPr lang="es-MX" sz="1800" dirty="0">
                <a:solidFill>
                  <a:schemeClr val="bg1"/>
                </a:solidFill>
                <a:latin typeface="Soberana Texto" charset="0"/>
                <a:ea typeface="Soberana Texto" charset="0"/>
                <a:cs typeface="Soberana Texto" charset="0"/>
              </a:rPr>
              <a:t>TECNOLÓGICO NACIONAL DE MÉXICO</a:t>
            </a:r>
            <a:endParaRPr lang="es-ES_tradnl" sz="1800" dirty="0">
              <a:solidFill>
                <a:schemeClr val="bg1"/>
              </a:solidFill>
              <a:latin typeface="Soberana Texto" charset="0"/>
              <a:ea typeface="Soberana Texto" charset="0"/>
              <a:cs typeface="Soberana Texto" charset="0"/>
            </a:endParaRPr>
          </a:p>
        </p:txBody>
      </p:sp>
      <p:pic>
        <p:nvPicPr>
          <p:cNvPr id="5" name="Imagen 4"/>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171617" y="66850"/>
            <a:ext cx="1041721" cy="445069"/>
          </a:xfrm>
          <a:prstGeom prst="rect">
            <a:avLst/>
          </a:prstGeom>
        </p:spPr>
      </p:pic>
      <p:sp>
        <p:nvSpPr>
          <p:cNvPr id="23" name="Rectángulo 22"/>
          <p:cNvSpPr/>
          <p:nvPr/>
        </p:nvSpPr>
        <p:spPr>
          <a:xfrm>
            <a:off x="525779" y="4287097"/>
            <a:ext cx="2630659" cy="1391465"/>
          </a:xfrm>
          <a:prstGeom prst="rect">
            <a:avLst/>
          </a:prstGeom>
          <a:solidFill>
            <a:schemeClr val="bg1">
              <a:lumMod val="95000"/>
            </a:schemeClr>
          </a:solidFill>
        </p:spPr>
        <p:style>
          <a:lnRef idx="2">
            <a:schemeClr val="accent6"/>
          </a:lnRef>
          <a:fillRef idx="1">
            <a:schemeClr val="lt1"/>
          </a:fillRef>
          <a:effectRef idx="0">
            <a:schemeClr val="accent6"/>
          </a:effectRef>
          <a:fontRef idx="minor">
            <a:schemeClr val="dk1"/>
          </a:fontRef>
        </p:style>
        <p:txBody>
          <a:bodyPr rtlCol="0" anchor="ctr"/>
          <a:lstStyle/>
          <a:p>
            <a:pPr marL="171450" indent="-171450">
              <a:buFont typeface="Arial" panose="020B0604020202020204" pitchFamily="34" charset="0"/>
              <a:buChar char="•"/>
            </a:pPr>
            <a:r>
              <a:rPr lang="es-MX" sz="1000" dirty="0">
                <a:solidFill>
                  <a:schemeClr val="dk1"/>
                </a:solidFill>
                <a:latin typeface="Arial "/>
              </a:rPr>
              <a:t>Presupuesto inicial autorizado.</a:t>
            </a:r>
          </a:p>
          <a:p>
            <a:pPr marL="171450" indent="-171450">
              <a:buFont typeface="Arial" panose="020B0604020202020204" pitchFamily="34" charset="0"/>
              <a:buChar char="•"/>
            </a:pPr>
            <a:r>
              <a:rPr lang="es-MX" sz="1000" dirty="0">
                <a:solidFill>
                  <a:schemeClr val="dk1"/>
                </a:solidFill>
                <a:latin typeface="Arial "/>
              </a:rPr>
              <a:t>Presupuesto modificado.</a:t>
            </a:r>
          </a:p>
          <a:p>
            <a:pPr algn="ctr"/>
            <a:endParaRPr lang="es-MX" sz="1000" b="1" dirty="0">
              <a:solidFill>
                <a:schemeClr val="dk1"/>
              </a:solidFill>
              <a:latin typeface="Arial "/>
            </a:endParaRPr>
          </a:p>
          <a:p>
            <a:pPr algn="ctr"/>
            <a:r>
              <a:rPr lang="es-MX" sz="1000" b="1" dirty="0">
                <a:solidFill>
                  <a:schemeClr val="dk1"/>
                </a:solidFill>
                <a:latin typeface="Arial "/>
              </a:rPr>
              <a:t>GESTIÓN DEL RECURSO FINANCIERO.</a:t>
            </a:r>
          </a:p>
          <a:p>
            <a:pPr algn="ctr"/>
            <a:endParaRPr lang="es-MX" sz="1000" b="1" dirty="0">
              <a:solidFill>
                <a:schemeClr val="dk1"/>
              </a:solidFill>
              <a:latin typeface="Arial "/>
            </a:endParaRPr>
          </a:p>
          <a:p>
            <a:pPr marL="171450" indent="-171450">
              <a:buFont typeface="Arial" panose="020B0604020202020204" pitchFamily="34" charset="0"/>
              <a:buChar char="•"/>
            </a:pPr>
            <a:r>
              <a:rPr lang="es-MX" sz="1000" dirty="0">
                <a:solidFill>
                  <a:schemeClr val="dk1"/>
                </a:solidFill>
                <a:latin typeface="Arial "/>
              </a:rPr>
              <a:t>Información financiera.</a:t>
            </a:r>
          </a:p>
          <a:p>
            <a:pPr marL="171450" indent="-171450">
              <a:buFont typeface="Arial" panose="020B0604020202020204" pitchFamily="34" charset="0"/>
              <a:buChar char="•"/>
            </a:pPr>
            <a:r>
              <a:rPr lang="es-MX" sz="1000" dirty="0">
                <a:solidFill>
                  <a:schemeClr val="dk1"/>
                </a:solidFill>
                <a:latin typeface="Arial "/>
              </a:rPr>
              <a:t>Oficios de Gestión de Solicitud.</a:t>
            </a:r>
          </a:p>
          <a:p>
            <a:pPr marL="171450" indent="-171450">
              <a:buFont typeface="Arial" panose="020B0604020202020204" pitchFamily="34" charset="0"/>
              <a:buChar char="•"/>
            </a:pPr>
            <a:r>
              <a:rPr lang="es-MX" sz="1000" dirty="0">
                <a:solidFill>
                  <a:schemeClr val="dk1"/>
                </a:solidFill>
                <a:latin typeface="Arial "/>
              </a:rPr>
              <a:t>Recibos.</a:t>
            </a:r>
          </a:p>
        </p:txBody>
      </p:sp>
      <p:sp>
        <p:nvSpPr>
          <p:cNvPr id="24" name="Rectángulo 23"/>
          <p:cNvSpPr/>
          <p:nvPr/>
        </p:nvSpPr>
        <p:spPr>
          <a:xfrm>
            <a:off x="3304461" y="3605055"/>
            <a:ext cx="5348615" cy="2640135"/>
          </a:xfrm>
          <a:prstGeom prst="rect">
            <a:avLst/>
          </a:prstGeom>
          <a:solidFill>
            <a:schemeClr val="bg1">
              <a:lumMod val="95000"/>
            </a:schemeClr>
          </a:solidFill>
        </p:spPr>
        <p:style>
          <a:lnRef idx="2">
            <a:schemeClr val="accent6"/>
          </a:lnRef>
          <a:fillRef idx="1">
            <a:schemeClr val="lt1"/>
          </a:fillRef>
          <a:effectRef idx="0">
            <a:schemeClr val="accent6"/>
          </a:effectRef>
          <a:fontRef idx="minor">
            <a:schemeClr val="dk1"/>
          </a:fontRef>
        </p:style>
        <p:txBody>
          <a:bodyPr rtlCol="0" anchor="ctr"/>
          <a:lstStyle/>
          <a:p>
            <a:pPr marL="171450" indent="-171450">
              <a:buFont typeface="Arial" panose="020B0604020202020204" pitchFamily="34" charset="0"/>
              <a:buChar char="•"/>
            </a:pPr>
            <a:r>
              <a:rPr lang="es-MX" sz="950" dirty="0">
                <a:solidFill>
                  <a:schemeClr val="dk1"/>
                </a:solidFill>
                <a:latin typeface="Arial "/>
              </a:rPr>
              <a:t>Necesidad del personal</a:t>
            </a:r>
          </a:p>
          <a:p>
            <a:pPr marL="171450" indent="-171450">
              <a:buFont typeface="Arial" panose="020B0604020202020204" pitchFamily="34" charset="0"/>
              <a:buChar char="•"/>
            </a:pPr>
            <a:r>
              <a:rPr lang="es-MX" sz="950" dirty="0">
                <a:solidFill>
                  <a:schemeClr val="dk1"/>
                </a:solidFill>
                <a:latin typeface="Arial "/>
              </a:rPr>
              <a:t>Desarrollo del personal docente.</a:t>
            </a:r>
          </a:p>
          <a:p>
            <a:pPr marL="171450" indent="-171450">
              <a:buFont typeface="Arial" panose="020B0604020202020204" pitchFamily="34" charset="0"/>
              <a:buChar char="•"/>
            </a:pPr>
            <a:r>
              <a:rPr lang="es-MX" sz="950" dirty="0">
                <a:solidFill>
                  <a:schemeClr val="dk1"/>
                </a:solidFill>
                <a:latin typeface="Arial "/>
              </a:rPr>
              <a:t>Perfil de puesto requerido.</a:t>
            </a:r>
          </a:p>
          <a:p>
            <a:pPr marL="171450" indent="-171450">
              <a:buFont typeface="Arial" panose="020B0604020202020204" pitchFamily="34" charset="0"/>
              <a:buChar char="•"/>
            </a:pPr>
            <a:r>
              <a:rPr lang="es-MX" sz="950" dirty="0">
                <a:solidFill>
                  <a:schemeClr val="dk1"/>
                </a:solidFill>
                <a:latin typeface="Arial "/>
              </a:rPr>
              <a:t>Matriz  de peligros y riesgos. Cuestionario de percepción de clima laboral y no discriminación</a:t>
            </a:r>
          </a:p>
          <a:p>
            <a:pPr algn="ctr"/>
            <a:r>
              <a:rPr lang="es-MX" sz="950" b="1" dirty="0">
                <a:solidFill>
                  <a:schemeClr val="dk1"/>
                </a:solidFill>
                <a:latin typeface="Arial "/>
              </a:rPr>
              <a:t>GESTIÓN RECURSOS HUMANOS:</a:t>
            </a:r>
          </a:p>
          <a:p>
            <a:pPr marL="171450" indent="-171450">
              <a:buFont typeface="Arial" panose="020B0604020202020204" pitchFamily="34" charset="0"/>
              <a:buChar char="•"/>
            </a:pPr>
            <a:endParaRPr lang="es-MX" sz="950" dirty="0">
              <a:solidFill>
                <a:schemeClr val="dk1"/>
              </a:solidFill>
              <a:latin typeface="Arial "/>
            </a:endParaRPr>
          </a:p>
          <a:p>
            <a:pPr marL="171450" indent="-171450">
              <a:buFont typeface="Arial" panose="020B0604020202020204" pitchFamily="34" charset="0"/>
              <a:buChar char="•"/>
            </a:pPr>
            <a:r>
              <a:rPr lang="es-MX" sz="950" dirty="0">
                <a:solidFill>
                  <a:schemeClr val="dk1"/>
                </a:solidFill>
                <a:latin typeface="Arial "/>
              </a:rPr>
              <a:t>Convocatoria, contrato, solicitud de ingreso, CV, 2 copias que certifiquen los requisitos académicos establecidos en la convocatoria, acorde a la categoría académica a concursar o la vacante. Minutas, actas y dictámenes de sesiones de la comisión Dictaminadora. Constancia de nombramiento.</a:t>
            </a:r>
          </a:p>
          <a:p>
            <a:pPr marL="171450" indent="-171450">
              <a:buFont typeface="Arial" panose="020B0604020202020204" pitchFamily="34" charset="0"/>
              <a:buChar char="•"/>
            </a:pPr>
            <a:r>
              <a:rPr lang="es-MX" sz="950" dirty="0">
                <a:solidFill>
                  <a:schemeClr val="dk1"/>
                </a:solidFill>
                <a:latin typeface="Arial "/>
              </a:rPr>
              <a:t>Programa anual de capacitación. Criterios para la selección de instructor. Lista de asistencia. Encuesta de opinión. Carta descriptiva. Reporte final.</a:t>
            </a:r>
          </a:p>
          <a:p>
            <a:pPr marL="171450" indent="-171450">
              <a:buFont typeface="Arial" panose="020B0604020202020204" pitchFamily="34" charset="0"/>
              <a:buChar char="•"/>
            </a:pPr>
            <a:r>
              <a:rPr lang="es-ES" sz="950" dirty="0">
                <a:solidFill>
                  <a:schemeClr val="dk1"/>
                </a:solidFill>
                <a:latin typeface="Arial "/>
              </a:rPr>
              <a:t>Programa anual de Capacitación. Criterios para la selección de instructor. Lista de asistencia. Encuesta de opinión. Carta descriptiva Reporte final Instrumento de evaluación del personal no docente. Acciones para alcanzar la competencia del personal.</a:t>
            </a:r>
          </a:p>
          <a:p>
            <a:pPr marL="171450" indent="-171450">
              <a:buFont typeface="Arial" panose="020B0604020202020204" pitchFamily="34" charset="0"/>
              <a:buChar char="•"/>
            </a:pPr>
            <a:r>
              <a:rPr lang="es-ES" sz="950" dirty="0">
                <a:solidFill>
                  <a:schemeClr val="dk1"/>
                </a:solidFill>
                <a:latin typeface="Arial "/>
              </a:rPr>
              <a:t>Cuestionario de clima laboral y no discriminación. Minutas de acuerdos. Acciones para alcanzar el ambiente de trabajo adecuado.</a:t>
            </a:r>
            <a:endParaRPr lang="es-MX" sz="950" dirty="0">
              <a:solidFill>
                <a:schemeClr val="dk1"/>
              </a:solidFill>
              <a:latin typeface="Arial "/>
            </a:endParaRPr>
          </a:p>
        </p:txBody>
      </p:sp>
      <p:sp>
        <p:nvSpPr>
          <p:cNvPr id="25" name="Rectángulo 24"/>
          <p:cNvSpPr/>
          <p:nvPr/>
        </p:nvSpPr>
        <p:spPr>
          <a:xfrm>
            <a:off x="8801100" y="3777883"/>
            <a:ext cx="2865120" cy="2409894"/>
          </a:xfrm>
          <a:prstGeom prst="rect">
            <a:avLst/>
          </a:prstGeom>
          <a:solidFill>
            <a:schemeClr val="bg1">
              <a:lumMod val="95000"/>
            </a:schemeClr>
          </a:solidFill>
        </p:spPr>
        <p:style>
          <a:lnRef idx="2">
            <a:schemeClr val="accent6"/>
          </a:lnRef>
          <a:fillRef idx="1">
            <a:schemeClr val="lt1"/>
          </a:fillRef>
          <a:effectRef idx="0">
            <a:schemeClr val="accent6"/>
          </a:effectRef>
          <a:fontRef idx="minor">
            <a:schemeClr val="dk1"/>
          </a:fontRef>
        </p:style>
        <p:txBody>
          <a:bodyPr rtlCol="0" anchor="ctr"/>
          <a:lstStyle/>
          <a:p>
            <a:pPr marL="171450" indent="-171450">
              <a:buFont typeface="Arial" panose="020B0604020202020204" pitchFamily="34" charset="0"/>
              <a:buChar char="•"/>
            </a:pPr>
            <a:r>
              <a:rPr lang="es-MX" sz="1000" dirty="0">
                <a:solidFill>
                  <a:schemeClr val="dk1"/>
                </a:solidFill>
                <a:latin typeface="Arial "/>
              </a:rPr>
              <a:t>Matriz de aspectos ambientales e impactos.</a:t>
            </a:r>
          </a:p>
          <a:p>
            <a:pPr marL="171450" indent="-171450">
              <a:buFont typeface="Arial" panose="020B0604020202020204" pitchFamily="34" charset="0"/>
              <a:buChar char="•"/>
            </a:pPr>
            <a:r>
              <a:rPr lang="es-MX" sz="1000" dirty="0">
                <a:solidFill>
                  <a:schemeClr val="dk1"/>
                </a:solidFill>
                <a:latin typeface="Arial "/>
              </a:rPr>
              <a:t>Necesidad de compra o adquisición de bienes o servicios. </a:t>
            </a:r>
          </a:p>
          <a:p>
            <a:pPr marL="171450" indent="-171450">
              <a:buFont typeface="Arial" panose="020B0604020202020204" pitchFamily="34" charset="0"/>
              <a:buChar char="•"/>
            </a:pPr>
            <a:r>
              <a:rPr lang="es-MX" sz="1000" dirty="0">
                <a:solidFill>
                  <a:schemeClr val="dk1"/>
                </a:solidFill>
                <a:latin typeface="Arial "/>
              </a:rPr>
              <a:t>Necesidad de mantenimiento.</a:t>
            </a:r>
          </a:p>
          <a:p>
            <a:pPr marL="171450" indent="-171450">
              <a:buFont typeface="Arial" panose="020B0604020202020204" pitchFamily="34" charset="0"/>
              <a:buChar char="•"/>
            </a:pPr>
            <a:r>
              <a:rPr lang="es-MX" sz="1000" dirty="0">
                <a:solidFill>
                  <a:schemeClr val="dk1"/>
                </a:solidFill>
                <a:latin typeface="Arial "/>
              </a:rPr>
              <a:t>Matriz de peligros y riesgos.</a:t>
            </a:r>
          </a:p>
          <a:p>
            <a:pPr marL="171450" indent="-171450">
              <a:buFont typeface="Arial" panose="020B0604020202020204" pitchFamily="34" charset="0"/>
              <a:buChar char="•"/>
            </a:pPr>
            <a:endParaRPr lang="es-MX" sz="1000" dirty="0">
              <a:solidFill>
                <a:schemeClr val="dk1"/>
              </a:solidFill>
              <a:latin typeface="Arial "/>
            </a:endParaRPr>
          </a:p>
          <a:p>
            <a:pPr marL="171450" indent="-171450">
              <a:buFont typeface="Arial" panose="020B0604020202020204" pitchFamily="34" charset="0"/>
              <a:buChar char="•"/>
            </a:pPr>
            <a:r>
              <a:rPr lang="es-MX" sz="1000" b="1" dirty="0">
                <a:solidFill>
                  <a:schemeClr val="dk1"/>
                </a:solidFill>
                <a:latin typeface="Arial "/>
              </a:rPr>
              <a:t>GESTIÓN RECURSOS MATERIALES</a:t>
            </a:r>
          </a:p>
          <a:p>
            <a:pPr marL="171450" indent="-171450">
              <a:buFont typeface="Arial" panose="020B0604020202020204" pitchFamily="34" charset="0"/>
              <a:buChar char="•"/>
            </a:pPr>
            <a:endParaRPr lang="es-MX" sz="1000" dirty="0">
              <a:solidFill>
                <a:schemeClr val="dk1"/>
              </a:solidFill>
              <a:latin typeface="Arial "/>
            </a:endParaRPr>
          </a:p>
          <a:p>
            <a:pPr marL="171450" indent="-171450">
              <a:buFont typeface="Arial" panose="020B0604020202020204" pitchFamily="34" charset="0"/>
              <a:buChar char="•"/>
            </a:pPr>
            <a:r>
              <a:rPr lang="es-ES" sz="1000" dirty="0">
                <a:solidFill>
                  <a:schemeClr val="dk1"/>
                </a:solidFill>
                <a:latin typeface="Arial "/>
              </a:rPr>
              <a:t>Acciones para tener una infraestructura adecuada para la operación Requisiciones de bienes y servicios Lista de Verificación de Infraestructura y equipo Solicitud de mantenimiento Programa de mantenimiento preventivo Orden de trabajo de mantenimiento </a:t>
            </a:r>
            <a:endParaRPr lang="es-MX" sz="1000" dirty="0">
              <a:solidFill>
                <a:schemeClr val="dk1"/>
              </a:solidFill>
              <a:latin typeface="Arial "/>
            </a:endParaRPr>
          </a:p>
        </p:txBody>
      </p:sp>
      <p:sp>
        <p:nvSpPr>
          <p:cNvPr id="26" name="CuadroTexto 25"/>
          <p:cNvSpPr txBox="1"/>
          <p:nvPr/>
        </p:nvSpPr>
        <p:spPr>
          <a:xfrm>
            <a:off x="525779" y="3116315"/>
            <a:ext cx="11140441" cy="324000"/>
          </a:xfrm>
          <a:prstGeom prst="rect">
            <a:avLst/>
          </a:prstGeom>
          <a:solidFill>
            <a:schemeClr val="bg1">
              <a:lumMod val="95000"/>
            </a:schemeClr>
          </a:solidFill>
        </p:spPr>
        <p:style>
          <a:lnRef idx="2">
            <a:schemeClr val="accent6"/>
          </a:lnRef>
          <a:fillRef idx="1">
            <a:schemeClr val="lt1"/>
          </a:fillRef>
          <a:effectRef idx="0">
            <a:schemeClr val="accent6"/>
          </a:effectRef>
          <a:fontRef idx="minor">
            <a:schemeClr val="dk1"/>
          </a:fontRef>
        </p:style>
        <p:txBody>
          <a:bodyPr rtlCol="0" anchor="ctr"/>
          <a:lstStyle>
            <a:defPPr>
              <a:defRPr lang="es-MX"/>
            </a:defPPr>
            <a:lvl1pPr algn="ctr">
              <a:defRPr sz="2000" b="1">
                <a:solidFill>
                  <a:schemeClr val="dk1"/>
                </a:solidFill>
              </a:defRPr>
            </a:lvl1pPr>
            <a:lvl2pPr>
              <a:defRPr>
                <a:solidFill>
                  <a:schemeClr val="dk1"/>
                </a:solidFill>
              </a:defRPr>
            </a:lvl2pPr>
            <a:lvl3pPr>
              <a:defRPr>
                <a:solidFill>
                  <a:schemeClr val="dk1"/>
                </a:solidFill>
              </a:defRPr>
            </a:lvl3pPr>
            <a:lvl4pPr>
              <a:defRPr>
                <a:solidFill>
                  <a:schemeClr val="dk1"/>
                </a:solidFill>
              </a:defRPr>
            </a:lvl4pPr>
            <a:lvl5pPr>
              <a:defRPr>
                <a:solidFill>
                  <a:schemeClr val="dk1"/>
                </a:solidFill>
              </a:defRPr>
            </a:lvl5pPr>
            <a:lvl6pPr>
              <a:defRPr>
                <a:solidFill>
                  <a:schemeClr val="dk1"/>
                </a:solidFill>
              </a:defRPr>
            </a:lvl6pPr>
            <a:lvl7pPr>
              <a:defRPr>
                <a:solidFill>
                  <a:schemeClr val="dk1"/>
                </a:solidFill>
              </a:defRPr>
            </a:lvl7pPr>
            <a:lvl8pPr>
              <a:defRPr>
                <a:solidFill>
                  <a:schemeClr val="dk1"/>
                </a:solidFill>
              </a:defRPr>
            </a:lvl8pPr>
            <a:lvl9pPr>
              <a:defRPr>
                <a:solidFill>
                  <a:schemeClr val="dk1"/>
                </a:solidFill>
              </a:defRPr>
            </a:lvl9pPr>
          </a:lstStyle>
          <a:p>
            <a:r>
              <a:rPr lang="es-MX" sz="1800" dirty="0"/>
              <a:t>PROCESO ADMINISTRATIVO</a:t>
            </a:r>
          </a:p>
        </p:txBody>
      </p:sp>
      <p:sp>
        <p:nvSpPr>
          <p:cNvPr id="4" name="CuadroTexto 3"/>
          <p:cNvSpPr txBox="1"/>
          <p:nvPr/>
        </p:nvSpPr>
        <p:spPr>
          <a:xfrm>
            <a:off x="171617" y="6525344"/>
            <a:ext cx="1384621" cy="307777"/>
          </a:xfrm>
          <a:prstGeom prst="rect">
            <a:avLst/>
          </a:prstGeom>
          <a:noFill/>
        </p:spPr>
        <p:txBody>
          <a:bodyPr wrap="square" rtlCol="0">
            <a:spAutoFit/>
          </a:bodyPr>
          <a:lstStyle/>
          <a:p>
            <a:r>
              <a:rPr lang="es-MX" sz="1400" dirty="0">
                <a:solidFill>
                  <a:schemeClr val="bg1"/>
                </a:solidFill>
                <a:latin typeface="Arial" panose="020B0604020202020204" pitchFamily="34" charset="0"/>
                <a:cs typeface="Arial" panose="020B0604020202020204" pitchFamily="34" charset="0"/>
              </a:rPr>
              <a:t>Rev. Abril 2024</a:t>
            </a:r>
          </a:p>
        </p:txBody>
      </p:sp>
      <p:sp>
        <p:nvSpPr>
          <p:cNvPr id="22" name="CuadroTexto 21"/>
          <p:cNvSpPr txBox="1"/>
          <p:nvPr/>
        </p:nvSpPr>
        <p:spPr>
          <a:xfrm>
            <a:off x="10646186" y="6537783"/>
            <a:ext cx="1384621" cy="307777"/>
          </a:xfrm>
          <a:prstGeom prst="rect">
            <a:avLst/>
          </a:prstGeom>
          <a:noFill/>
        </p:spPr>
        <p:txBody>
          <a:bodyPr wrap="square" rtlCol="0">
            <a:spAutoFit/>
          </a:bodyPr>
          <a:lstStyle/>
          <a:p>
            <a:r>
              <a:rPr lang="es-MX" sz="1400" dirty="0">
                <a:solidFill>
                  <a:schemeClr val="bg1"/>
                </a:solidFill>
                <a:latin typeface="Arial" panose="020B0604020202020204" pitchFamily="34" charset="0"/>
                <a:cs typeface="Arial" panose="020B0604020202020204" pitchFamily="34" charset="0"/>
              </a:rPr>
              <a:t>Pagina 1 de 5</a:t>
            </a:r>
          </a:p>
        </p:txBody>
      </p:sp>
      <p:pic>
        <p:nvPicPr>
          <p:cNvPr id="8" name="Imagen 7">
            <a:extLst>
              <a:ext uri="{FF2B5EF4-FFF2-40B4-BE49-F238E27FC236}">
                <a16:creationId xmlns:a16="http://schemas.microsoft.com/office/drawing/2014/main" id="{7F97F0C5-D034-DA14-CC95-6E475E20C473}"/>
              </a:ext>
            </a:extLst>
          </p:cNvPr>
          <p:cNvPicPr>
            <a:picLocks noChangeAspect="1"/>
          </p:cNvPicPr>
          <p:nvPr/>
        </p:nvPicPr>
        <p:blipFill>
          <a:blip r:embed="rId3">
            <a:duotone>
              <a:schemeClr val="bg2">
                <a:shade val="45000"/>
                <a:satMod val="135000"/>
              </a:schemeClr>
              <a:prstClr val="white"/>
            </a:duotone>
            <a:extLst>
              <a:ext uri="{BEBA8EAE-BF5A-486C-A8C5-ECC9F3942E4B}">
                <a14:imgProps xmlns:a14="http://schemas.microsoft.com/office/drawing/2010/main">
                  <a14:imgLayer r:embed="rId4">
                    <a14:imgEffect>
                      <a14:artisticPhotocopy/>
                    </a14:imgEffect>
                    <a14:imgEffect>
                      <a14:colorTemperature colorTemp="4700"/>
                    </a14:imgEffect>
                    <a14:imgEffect>
                      <a14:brightnessContrast bright="40000" contrast="40000"/>
                    </a14:imgEffect>
                  </a14:imgLayer>
                </a14:imgProps>
              </a:ext>
              <a:ext uri="{28A0092B-C50C-407E-A947-70E740481C1C}">
                <a14:useLocalDpi xmlns:a14="http://schemas.microsoft.com/office/drawing/2010/main" val="0"/>
              </a:ext>
            </a:extLst>
          </a:blip>
          <a:stretch>
            <a:fillRect/>
          </a:stretch>
        </p:blipFill>
        <p:spPr>
          <a:xfrm>
            <a:off x="11109995" y="45354"/>
            <a:ext cx="896320" cy="477498"/>
          </a:xfrm>
          <a:prstGeom prst="rect">
            <a:avLst/>
          </a:prstGeom>
        </p:spPr>
      </p:pic>
    </p:spTree>
    <p:extLst>
      <p:ext uri="{BB962C8B-B14F-4D97-AF65-F5344CB8AC3E}">
        <p14:creationId xmlns:p14="http://schemas.microsoft.com/office/powerpoint/2010/main" val="19226742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108643" y="2503852"/>
            <a:ext cx="5726112" cy="1190471"/>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600" dirty="0">
              <a:latin typeface="Arial" panose="020B0604020202020204" pitchFamily="34" charset="0"/>
              <a:cs typeface="Arial" panose="020B0604020202020204" pitchFamily="34" charset="0"/>
            </a:endParaRPr>
          </a:p>
          <a:p>
            <a:pPr algn="ctr"/>
            <a:r>
              <a:rPr lang="es-MX" sz="1000" dirty="0">
                <a:solidFill>
                  <a:schemeClr val="tx1"/>
                </a:solidFill>
                <a:latin typeface="Arial" panose="020B0604020202020204" pitchFamily="34" charset="0"/>
                <a:cs typeface="Arial" panose="020B0604020202020204" pitchFamily="34" charset="0"/>
              </a:rPr>
              <a:t>Aspirantes aceptados, Pago de inscripción </a:t>
            </a:r>
            <a:endParaRPr lang="es-MX" sz="1000" b="1" dirty="0">
              <a:solidFill>
                <a:schemeClr val="tx1"/>
              </a:solidFill>
              <a:latin typeface="Arial" panose="020B0604020202020204" pitchFamily="34" charset="0"/>
              <a:cs typeface="Arial" panose="020B0604020202020204" pitchFamily="34" charset="0"/>
            </a:endParaRPr>
          </a:p>
          <a:p>
            <a:pPr marL="342900" indent="-342900" algn="ctr">
              <a:buAutoNum type="arabicPeriod"/>
            </a:pPr>
            <a:r>
              <a:rPr lang="es-MX" sz="1100" b="1" dirty="0">
                <a:solidFill>
                  <a:schemeClr val="tx1"/>
                </a:solidFill>
                <a:latin typeface="Arial" panose="020B0604020202020204" pitchFamily="34" charset="0"/>
                <a:cs typeface="Arial" panose="020B0604020202020204" pitchFamily="34" charset="0"/>
              </a:rPr>
              <a:t>INSCRIPCIÓN Y REINSCRIPCIÓN</a:t>
            </a:r>
          </a:p>
          <a:p>
            <a:pPr marL="171450" indent="-171450" algn="just">
              <a:buFont typeface="Arial" panose="020B0604020202020204" pitchFamily="34" charset="0"/>
              <a:buChar char="•"/>
            </a:pPr>
            <a:r>
              <a:rPr lang="es-MX" sz="1000" dirty="0">
                <a:solidFill>
                  <a:schemeClr val="tx1"/>
                </a:solidFill>
                <a:latin typeface="Arial" panose="020B0604020202020204" pitchFamily="34" charset="0"/>
                <a:cs typeface="Arial" panose="020B0604020202020204" pitchFamily="34" charset="0"/>
              </a:rPr>
              <a:t>Alumno matriculado ,  Lista de aspirantes aceptados, Carga Académica, Contrato con el alumno, Expediente del alumno, Programa de difusión, Solicitud de inscripción , Solicitud para el examen de selección, Recibo de Cobro, Formato registro de números de control, Anexos que apliquen del Manual de Lineamientos Académico- Administrativos del TecNM, versión octubre 2015. </a:t>
            </a:r>
            <a:r>
              <a:rPr lang="es-MX" sz="1050" dirty="0">
                <a:solidFill>
                  <a:schemeClr val="tx1"/>
                </a:solidFill>
                <a:latin typeface="Arial" panose="020B0604020202020204" pitchFamily="34" charset="0"/>
                <a:cs typeface="Arial" panose="020B0604020202020204" pitchFamily="34" charset="0"/>
              </a:rPr>
              <a:t>	</a:t>
            </a:r>
          </a:p>
          <a:p>
            <a:pPr algn="just"/>
            <a:endParaRPr lang="es-MX" sz="1600" dirty="0">
              <a:solidFill>
                <a:schemeClr val="tx1"/>
              </a:solidFill>
              <a:latin typeface="Arial" panose="020B0604020202020204" pitchFamily="34" charset="0"/>
              <a:cs typeface="Arial" panose="020B0604020202020204" pitchFamily="34" charset="0"/>
            </a:endParaRPr>
          </a:p>
        </p:txBody>
      </p:sp>
      <p:sp>
        <p:nvSpPr>
          <p:cNvPr id="5" name="Rectángulo 4"/>
          <p:cNvSpPr/>
          <p:nvPr/>
        </p:nvSpPr>
        <p:spPr>
          <a:xfrm>
            <a:off x="6357244" y="2277885"/>
            <a:ext cx="5521163" cy="1087578"/>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000" dirty="0">
                <a:solidFill>
                  <a:schemeClr val="tx1"/>
                </a:solidFill>
                <a:latin typeface="Arial" panose="020B0604020202020204" pitchFamily="34" charset="0"/>
                <a:cs typeface="Arial" panose="020B0604020202020204" pitchFamily="34" charset="0"/>
              </a:rPr>
              <a:t>Calendario Escolar Planes y programas de estudio Carga horaria	</a:t>
            </a:r>
            <a:r>
              <a:rPr lang="es-MX" sz="1200" dirty="0">
                <a:solidFill>
                  <a:schemeClr val="tx1"/>
                </a:solidFill>
                <a:latin typeface="Arial" panose="020B0604020202020204" pitchFamily="34" charset="0"/>
                <a:cs typeface="Arial" panose="020B0604020202020204" pitchFamily="34" charset="0"/>
              </a:rPr>
              <a:t>      </a:t>
            </a:r>
          </a:p>
          <a:p>
            <a:pPr algn="ctr"/>
            <a:r>
              <a:rPr lang="es-MX" sz="1100" b="1" dirty="0">
                <a:solidFill>
                  <a:schemeClr val="tx1"/>
                </a:solidFill>
                <a:latin typeface="Arial" panose="020B0604020202020204" pitchFamily="34" charset="0"/>
                <a:cs typeface="Arial" panose="020B0604020202020204" pitchFamily="34" charset="0"/>
              </a:rPr>
              <a:t>2. GESTIÓN DEL CURSO</a:t>
            </a:r>
          </a:p>
          <a:p>
            <a:pPr algn="just"/>
            <a:r>
              <a:rPr lang="es-MX" sz="1000" dirty="0">
                <a:solidFill>
                  <a:schemeClr val="tx1"/>
                </a:solidFill>
                <a:latin typeface="Arial" panose="020B0604020202020204" pitchFamily="34" charset="0"/>
                <a:cs typeface="Arial" panose="020B0604020202020204" pitchFamily="34" charset="0"/>
              </a:rPr>
              <a:t>Instrumentación Didáctica para la Formación y Desarrollo de Competencias Profesionales Reporte parcial y final Listas de calificaciones parciales y Actas de calificaciones finales Programa de Trabajo Académico en Horas de Apoyo a la Docencia Reporte de Proyectos Individuales del Docente Liberación de actividades Portafolio de evidencias </a:t>
            </a:r>
          </a:p>
        </p:txBody>
      </p:sp>
      <p:sp>
        <p:nvSpPr>
          <p:cNvPr id="6" name="Rectángulo 5"/>
          <p:cNvSpPr/>
          <p:nvPr/>
        </p:nvSpPr>
        <p:spPr>
          <a:xfrm>
            <a:off x="6351147" y="3830001"/>
            <a:ext cx="5527260" cy="1075557"/>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100" dirty="0">
              <a:solidFill>
                <a:schemeClr val="tx1"/>
              </a:solidFill>
              <a:latin typeface="Arial" panose="020B0604020202020204" pitchFamily="34" charset="0"/>
              <a:cs typeface="Arial" panose="020B0604020202020204" pitchFamily="34" charset="0"/>
            </a:endParaRPr>
          </a:p>
          <a:p>
            <a:pPr algn="ctr"/>
            <a:r>
              <a:rPr lang="es-MX" sz="1000" dirty="0">
                <a:solidFill>
                  <a:schemeClr val="tx1"/>
                </a:solidFill>
                <a:latin typeface="Arial" panose="020B0604020202020204" pitchFamily="34" charset="0"/>
                <a:cs typeface="Arial" panose="020B0604020202020204" pitchFamily="34" charset="0"/>
              </a:rPr>
              <a:t>PIT, PAT, Manual del tutor</a:t>
            </a:r>
          </a:p>
          <a:p>
            <a:pPr algn="ctr"/>
            <a:r>
              <a:rPr lang="es-MX" sz="1200" b="1" dirty="0">
                <a:solidFill>
                  <a:schemeClr val="tx1"/>
                </a:solidFill>
                <a:latin typeface="Arial" panose="020B0604020202020204" pitchFamily="34" charset="0"/>
                <a:cs typeface="Arial" panose="020B0604020202020204" pitchFamily="34" charset="0"/>
              </a:rPr>
              <a:t>3. TUTORÍAS</a:t>
            </a:r>
          </a:p>
          <a:p>
            <a:pPr algn="just"/>
            <a:r>
              <a:rPr lang="es-MX" sz="1000" dirty="0">
                <a:solidFill>
                  <a:schemeClr val="tx1"/>
                </a:solidFill>
                <a:latin typeface="Arial" panose="020B0604020202020204" pitchFamily="34" charset="0"/>
                <a:cs typeface="Arial" panose="020B0604020202020204" pitchFamily="34" charset="0"/>
              </a:rPr>
              <a:t>Expediente de tutorado (según aplique) Trayectoria académica Bitácora de canalizaciones Reporte semestral Reporte final de acreditación (Si aplica) </a:t>
            </a:r>
          </a:p>
          <a:p>
            <a:pPr algn="just"/>
            <a:r>
              <a:rPr lang="es-MX" sz="1000" dirty="0">
                <a:solidFill>
                  <a:schemeClr val="tx1"/>
                </a:solidFill>
                <a:latin typeface="Arial" panose="020B0604020202020204" pitchFamily="34" charset="0"/>
                <a:cs typeface="Arial" panose="020B0604020202020204" pitchFamily="34" charset="0"/>
              </a:rPr>
              <a:t>Anexos que apliquen del Manual de Lineamientos Académico- Administrativos del TecNM, versión octubre 2015. </a:t>
            </a:r>
            <a:r>
              <a:rPr lang="es-MX" sz="1200" dirty="0">
                <a:solidFill>
                  <a:schemeClr val="tx1"/>
                </a:solidFill>
                <a:latin typeface="Arial" panose="020B0604020202020204" pitchFamily="34" charset="0"/>
                <a:cs typeface="Arial" panose="020B0604020202020204" pitchFamily="34" charset="0"/>
              </a:rPr>
              <a:t>	</a:t>
            </a:r>
            <a:endParaRPr lang="es-MX" sz="1200" b="1" dirty="0">
              <a:solidFill>
                <a:schemeClr val="tx1"/>
              </a:solidFill>
              <a:latin typeface="Arial" panose="020B0604020202020204" pitchFamily="34" charset="0"/>
              <a:cs typeface="Arial" panose="020B0604020202020204" pitchFamily="34" charset="0"/>
            </a:endParaRPr>
          </a:p>
          <a:p>
            <a:pPr algn="ctr"/>
            <a:endParaRPr lang="es-MX" sz="1200" b="1" dirty="0">
              <a:solidFill>
                <a:schemeClr val="tx1"/>
              </a:solidFill>
            </a:endParaRPr>
          </a:p>
        </p:txBody>
      </p:sp>
      <p:sp>
        <p:nvSpPr>
          <p:cNvPr id="8" name="Rectángulo 7"/>
          <p:cNvSpPr/>
          <p:nvPr/>
        </p:nvSpPr>
        <p:spPr>
          <a:xfrm>
            <a:off x="6351147" y="5419900"/>
            <a:ext cx="5527260" cy="847044"/>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000" dirty="0">
                <a:solidFill>
                  <a:schemeClr val="tx1"/>
                </a:solidFill>
                <a:latin typeface="Arial" panose="020B0604020202020204" pitchFamily="34" charset="0"/>
                <a:cs typeface="Arial" panose="020B0604020202020204" pitchFamily="34" charset="0"/>
              </a:rPr>
              <a:t>Lista de alumnos inscritos Catalogo de actividades complementarias validadas por cada ITS</a:t>
            </a:r>
            <a:endParaRPr lang="es-MX" sz="1100" b="1" dirty="0">
              <a:solidFill>
                <a:schemeClr val="tx1"/>
              </a:solidFill>
              <a:latin typeface="Arial" panose="020B0604020202020204" pitchFamily="34" charset="0"/>
              <a:cs typeface="Arial" panose="020B0604020202020204" pitchFamily="34" charset="0"/>
            </a:endParaRPr>
          </a:p>
          <a:p>
            <a:pPr algn="ctr"/>
            <a:r>
              <a:rPr lang="es-MX" sz="1200" b="1" dirty="0">
                <a:solidFill>
                  <a:schemeClr val="tx1"/>
                </a:solidFill>
                <a:latin typeface="Arial" panose="020B0604020202020204" pitchFamily="34" charset="0"/>
                <a:cs typeface="Arial" panose="020B0604020202020204" pitchFamily="34" charset="0"/>
              </a:rPr>
              <a:t>4. ACTIVIDADES COMPLEMENTARIAS</a:t>
            </a:r>
          </a:p>
          <a:p>
            <a:pPr algn="ctr"/>
            <a:r>
              <a:rPr lang="es-MX" sz="1000" dirty="0">
                <a:solidFill>
                  <a:schemeClr val="tx1"/>
                </a:solidFill>
                <a:latin typeface="Arial" panose="020B0604020202020204" pitchFamily="34" charset="0"/>
                <a:cs typeface="Arial" panose="020B0604020202020204" pitchFamily="34" charset="0"/>
              </a:rPr>
              <a:t>Anexo XVI Constancia de cumplimiento de actividad  complementaria Anexo XVII Formato de evaluación al desempeño de la actividad complementaria</a:t>
            </a:r>
            <a:endParaRPr lang="es-MX" sz="1000" b="1" dirty="0">
              <a:solidFill>
                <a:schemeClr val="tx1"/>
              </a:solidFill>
              <a:latin typeface="Arial" panose="020B0604020202020204" pitchFamily="34" charset="0"/>
              <a:cs typeface="Arial" panose="020B0604020202020204" pitchFamily="34" charset="0"/>
            </a:endParaRPr>
          </a:p>
        </p:txBody>
      </p:sp>
      <p:sp>
        <p:nvSpPr>
          <p:cNvPr id="9" name="Rectángulo 8"/>
          <p:cNvSpPr/>
          <p:nvPr/>
        </p:nvSpPr>
        <p:spPr>
          <a:xfrm>
            <a:off x="6351146" y="974886"/>
            <a:ext cx="5530191" cy="829674"/>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050" dirty="0">
                <a:solidFill>
                  <a:schemeClr val="tx1"/>
                </a:solidFill>
                <a:latin typeface="Arial" panose="020B0604020202020204" pitchFamily="34" charset="0"/>
                <a:cs typeface="Arial" panose="020B0604020202020204" pitchFamily="34" charset="0"/>
              </a:rPr>
              <a:t>Alumnos inscritos Docentes adscritos Instrumento de evaluación Carga académica </a:t>
            </a:r>
            <a:endParaRPr lang="es-MX" sz="1050" dirty="0">
              <a:latin typeface="Arial" panose="020B0604020202020204" pitchFamily="34" charset="0"/>
              <a:cs typeface="Arial" panose="020B0604020202020204" pitchFamily="34" charset="0"/>
            </a:endParaRPr>
          </a:p>
          <a:p>
            <a:pPr algn="ctr"/>
            <a:r>
              <a:rPr lang="es-MX" sz="1100" b="1" dirty="0">
                <a:solidFill>
                  <a:schemeClr val="tx1"/>
                </a:solidFill>
                <a:latin typeface="Arial" panose="020B0604020202020204" pitchFamily="34" charset="0"/>
                <a:cs typeface="Arial" panose="020B0604020202020204" pitchFamily="34" charset="0"/>
              </a:rPr>
              <a:t>5. EVALUACIÓN DOCENTE</a:t>
            </a:r>
          </a:p>
          <a:p>
            <a:pPr algn="ctr"/>
            <a:r>
              <a:rPr lang="es-MX" sz="1000" dirty="0">
                <a:solidFill>
                  <a:schemeClr val="tx1"/>
                </a:solidFill>
                <a:latin typeface="Arial" panose="020B0604020202020204" pitchFamily="34" charset="0"/>
                <a:cs typeface="Arial" panose="020B0604020202020204" pitchFamily="34" charset="0"/>
              </a:rPr>
              <a:t>Resultado de evaluación docente Encuesta (Software) Horarios Calendario de aplicación Listas de alumnos por materia Acciones implementadas para mejorar el desempeño docente </a:t>
            </a:r>
            <a:endParaRPr lang="es-MX" sz="1200" b="1" dirty="0">
              <a:solidFill>
                <a:schemeClr val="tx1"/>
              </a:solidFill>
              <a:latin typeface="Arial" panose="020B0604020202020204" pitchFamily="34" charset="0"/>
              <a:cs typeface="Arial" panose="020B0604020202020204" pitchFamily="34" charset="0"/>
            </a:endParaRPr>
          </a:p>
        </p:txBody>
      </p:sp>
      <p:sp>
        <p:nvSpPr>
          <p:cNvPr id="2" name="CuadroTexto 1">
            <a:extLst>
              <a:ext uri="{FF2B5EF4-FFF2-40B4-BE49-F238E27FC236}">
                <a16:creationId xmlns:a16="http://schemas.microsoft.com/office/drawing/2014/main" id="{15BCAE8B-35E8-4225-AFD7-1D6A218D19CE}"/>
              </a:ext>
            </a:extLst>
          </p:cNvPr>
          <p:cNvSpPr txBox="1"/>
          <p:nvPr/>
        </p:nvSpPr>
        <p:spPr>
          <a:xfrm>
            <a:off x="86923" y="559816"/>
            <a:ext cx="11993708" cy="369332"/>
          </a:xfrm>
          <a:prstGeom prst="rect">
            <a:avLst/>
          </a:prstGeom>
          <a:solidFill>
            <a:schemeClr val="bg1">
              <a:lumMod val="95000"/>
            </a:schemeClr>
          </a:solidFill>
        </p:spPr>
        <p:style>
          <a:lnRef idx="2">
            <a:schemeClr val="accent6"/>
          </a:lnRef>
          <a:fillRef idx="1">
            <a:schemeClr val="lt1"/>
          </a:fillRef>
          <a:effectRef idx="0">
            <a:schemeClr val="accent6"/>
          </a:effectRef>
          <a:fontRef idx="minor">
            <a:schemeClr val="dk1"/>
          </a:fontRef>
        </p:style>
        <p:txBody>
          <a:bodyPr rtlCol="0" anchor="ctr"/>
          <a:lstStyle>
            <a:defPPr>
              <a:defRPr lang="es-MX"/>
            </a:defPPr>
            <a:lvl1pPr algn="ctr">
              <a:defRPr b="1">
                <a:solidFill>
                  <a:schemeClr val="dk1"/>
                </a:solidFill>
              </a:defRPr>
            </a:lvl1pPr>
            <a:lvl2pPr>
              <a:defRPr>
                <a:solidFill>
                  <a:schemeClr val="dk1"/>
                </a:solidFill>
              </a:defRPr>
            </a:lvl2pPr>
            <a:lvl3pPr>
              <a:defRPr>
                <a:solidFill>
                  <a:schemeClr val="dk1"/>
                </a:solidFill>
              </a:defRPr>
            </a:lvl3pPr>
            <a:lvl4pPr>
              <a:defRPr>
                <a:solidFill>
                  <a:schemeClr val="dk1"/>
                </a:solidFill>
              </a:defRPr>
            </a:lvl4pPr>
            <a:lvl5pPr>
              <a:defRPr>
                <a:solidFill>
                  <a:schemeClr val="dk1"/>
                </a:solidFill>
              </a:defRPr>
            </a:lvl5pPr>
            <a:lvl6pPr>
              <a:defRPr>
                <a:solidFill>
                  <a:schemeClr val="dk1"/>
                </a:solidFill>
              </a:defRPr>
            </a:lvl6pPr>
            <a:lvl7pPr>
              <a:defRPr>
                <a:solidFill>
                  <a:schemeClr val="dk1"/>
                </a:solidFill>
              </a:defRPr>
            </a:lvl7pPr>
            <a:lvl8pPr>
              <a:defRPr>
                <a:solidFill>
                  <a:schemeClr val="dk1"/>
                </a:solidFill>
              </a:defRPr>
            </a:lvl8pPr>
            <a:lvl9pPr>
              <a:defRPr>
                <a:solidFill>
                  <a:schemeClr val="dk1"/>
                </a:solidFill>
              </a:defRPr>
            </a:lvl9pPr>
          </a:lstStyle>
          <a:p>
            <a:r>
              <a:rPr lang="es-MX" dirty="0"/>
              <a:t>PROCESO ACADÉMICO</a:t>
            </a:r>
          </a:p>
        </p:txBody>
      </p:sp>
      <p:sp>
        <p:nvSpPr>
          <p:cNvPr id="13" name="Subtítulo 2">
            <a:extLst>
              <a:ext uri="{FF2B5EF4-FFF2-40B4-BE49-F238E27FC236}">
                <a16:creationId xmlns:a16="http://schemas.microsoft.com/office/drawing/2014/main" id="{7238B3BE-6E31-9AF9-E6CA-95144C86C2E2}"/>
              </a:ext>
            </a:extLst>
          </p:cNvPr>
          <p:cNvSpPr txBox="1">
            <a:spLocks/>
          </p:cNvSpPr>
          <p:nvPr/>
        </p:nvSpPr>
        <p:spPr>
          <a:xfrm>
            <a:off x="0" y="6525344"/>
            <a:ext cx="12192000" cy="332656"/>
          </a:xfrm>
          <a:prstGeom prst="rect">
            <a:avLst/>
          </a:prstGeom>
          <a:solidFill>
            <a:schemeClr val="tx2">
              <a:lumMod val="75000"/>
            </a:schemeClr>
          </a:solidFill>
          <a:effectLst>
            <a:outerShdw blurRad="50800" dist="38100" dir="16200000" rotWithShape="0">
              <a:prstClr val="black">
                <a:alpha val="40000"/>
              </a:prstClr>
            </a:outerShdw>
          </a:effectLst>
        </p:spPr>
        <p:txBody>
          <a:bodyPr vert="horz" lIns="91440" tIns="45720" rIns="91440" bIns="45720" rtlCol="0">
            <a:normAutofit lnSpcReduction="10000"/>
          </a:bodyPr>
          <a:lstStyle>
            <a:lvl1pPr marL="0" indent="0" algn="ctr" defTabSz="914400" rtl="0" eaLnBrk="1" latinLnBrk="0" hangingPunct="1">
              <a:lnSpc>
                <a:spcPct val="90000"/>
              </a:lnSpc>
              <a:spcBef>
                <a:spcPts val="1000"/>
              </a:spcBef>
              <a:buFont typeface="Arial"/>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9pPr>
          </a:lstStyle>
          <a:p>
            <a:r>
              <a:rPr lang="es-MX" sz="1800" dirty="0">
                <a:solidFill>
                  <a:schemeClr val="bg1"/>
                </a:solidFill>
                <a:latin typeface="Soberana Texto" charset="0"/>
                <a:ea typeface="Soberana Texto" charset="0"/>
                <a:cs typeface="Soberana Texto" charset="0"/>
              </a:rPr>
              <a:t>TECNOLÓGICO NACIONAL DE MÉXICO</a:t>
            </a:r>
            <a:endParaRPr lang="es-ES_tradnl" sz="1800" dirty="0">
              <a:solidFill>
                <a:schemeClr val="bg1"/>
              </a:solidFill>
              <a:latin typeface="Soberana Texto" charset="0"/>
              <a:ea typeface="Soberana Texto" charset="0"/>
              <a:cs typeface="Soberana Texto" charset="0"/>
            </a:endParaRPr>
          </a:p>
        </p:txBody>
      </p:sp>
      <p:sp>
        <p:nvSpPr>
          <p:cNvPr id="46" name="Rectángulo 45">
            <a:extLst>
              <a:ext uri="{FF2B5EF4-FFF2-40B4-BE49-F238E27FC236}">
                <a16:creationId xmlns:a16="http://schemas.microsoft.com/office/drawing/2014/main" id="{4195C0BD-F4B3-222D-A2BE-FC44EB69CD52}"/>
              </a:ext>
            </a:extLst>
          </p:cNvPr>
          <p:cNvSpPr/>
          <p:nvPr/>
        </p:nvSpPr>
        <p:spPr>
          <a:xfrm>
            <a:off x="3006969" y="1038058"/>
            <a:ext cx="2827786" cy="931419"/>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000" dirty="0">
                <a:solidFill>
                  <a:schemeClr val="tx1"/>
                </a:solidFill>
                <a:latin typeface="Arial" panose="020B0604020202020204" pitchFamily="34" charset="0"/>
                <a:cs typeface="Arial" panose="020B0604020202020204" pitchFamily="34" charset="0"/>
              </a:rPr>
              <a:t>Convocatória de Apertura de Programas de Licenciatura </a:t>
            </a:r>
            <a:r>
              <a:rPr lang="pt-BR" sz="1000" dirty="0" err="1">
                <a:solidFill>
                  <a:schemeClr val="tx1"/>
                </a:solidFill>
                <a:latin typeface="Arial" panose="020B0604020202020204" pitchFamily="34" charset="0"/>
                <a:cs typeface="Arial" panose="020B0604020202020204" pitchFamily="34" charset="0"/>
              </a:rPr>
              <a:t>TecNM</a:t>
            </a:r>
            <a:r>
              <a:rPr lang="pt-BR" sz="1000" dirty="0">
                <a:solidFill>
                  <a:schemeClr val="tx1"/>
                </a:solidFill>
                <a:latin typeface="Arial" panose="020B0604020202020204" pitchFamily="34" charset="0"/>
                <a:cs typeface="Arial" panose="020B0604020202020204" pitchFamily="34" charset="0"/>
              </a:rPr>
              <a:t> </a:t>
            </a:r>
            <a:r>
              <a:rPr lang="pt-BR" sz="1200" dirty="0">
                <a:solidFill>
                  <a:schemeClr val="tx1"/>
                </a:solidFill>
              </a:rPr>
              <a:t>	</a:t>
            </a:r>
            <a:endParaRPr lang="es-MX" sz="1200" b="1" dirty="0">
              <a:solidFill>
                <a:schemeClr val="tx1"/>
              </a:solidFill>
              <a:latin typeface="Arial" panose="020B0604020202020204" pitchFamily="34" charset="0"/>
              <a:cs typeface="Arial" panose="020B0604020202020204" pitchFamily="34" charset="0"/>
            </a:endParaRPr>
          </a:p>
          <a:p>
            <a:pPr algn="ctr"/>
            <a:r>
              <a:rPr lang="es-MX" sz="1100" b="1" dirty="0">
                <a:solidFill>
                  <a:schemeClr val="tx1"/>
                </a:solidFill>
                <a:latin typeface="Arial" panose="020B0604020202020204" pitchFamily="34" charset="0"/>
                <a:cs typeface="Arial" panose="020B0604020202020204" pitchFamily="34" charset="0"/>
              </a:rPr>
              <a:t>11. APERTURA DE PROGRAMAS DE LICENCIATURA</a:t>
            </a:r>
          </a:p>
          <a:p>
            <a:pPr algn="ctr"/>
            <a:r>
              <a:rPr lang="es-MX" sz="1000" dirty="0">
                <a:solidFill>
                  <a:schemeClr val="tx1"/>
                </a:solidFill>
                <a:latin typeface="Arial" panose="020B0604020202020204" pitchFamily="34" charset="0"/>
                <a:cs typeface="Arial" panose="020B0604020202020204" pitchFamily="34" charset="0"/>
              </a:rPr>
              <a:t>Oficio de autorización del programa</a:t>
            </a:r>
          </a:p>
        </p:txBody>
      </p:sp>
      <p:sp>
        <p:nvSpPr>
          <p:cNvPr id="47" name="Flecha: a la derecha 46">
            <a:extLst>
              <a:ext uri="{FF2B5EF4-FFF2-40B4-BE49-F238E27FC236}">
                <a16:creationId xmlns:a16="http://schemas.microsoft.com/office/drawing/2014/main" id="{6BF59453-2A9E-E9A7-7000-CFDE2576C0B6}"/>
              </a:ext>
            </a:extLst>
          </p:cNvPr>
          <p:cNvSpPr/>
          <p:nvPr/>
        </p:nvSpPr>
        <p:spPr>
          <a:xfrm rot="5400000">
            <a:off x="4240148" y="2071557"/>
            <a:ext cx="361427" cy="324500"/>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0" name="Rectángulo 49">
            <a:extLst>
              <a:ext uri="{FF2B5EF4-FFF2-40B4-BE49-F238E27FC236}">
                <a16:creationId xmlns:a16="http://schemas.microsoft.com/office/drawing/2014/main" id="{56899C5D-BC51-B2C0-FC2F-718961F9DAFB}"/>
              </a:ext>
            </a:extLst>
          </p:cNvPr>
          <p:cNvSpPr/>
          <p:nvPr/>
        </p:nvSpPr>
        <p:spPr>
          <a:xfrm>
            <a:off x="86922" y="1038060"/>
            <a:ext cx="2814540" cy="931418"/>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950" dirty="0">
                <a:solidFill>
                  <a:schemeClr val="tx1"/>
                </a:solidFill>
                <a:latin typeface="Arial" panose="020B0604020202020204" pitchFamily="34" charset="0"/>
                <a:cs typeface="Arial" panose="020B0604020202020204" pitchFamily="34" charset="0"/>
              </a:rPr>
              <a:t>Convocatória de Apertura de Programas de Prostrado </a:t>
            </a:r>
            <a:r>
              <a:rPr lang="pt-BR" sz="950" dirty="0" err="1">
                <a:solidFill>
                  <a:schemeClr val="tx1"/>
                </a:solidFill>
                <a:latin typeface="Arial" panose="020B0604020202020204" pitchFamily="34" charset="0"/>
                <a:cs typeface="Arial" panose="020B0604020202020204" pitchFamily="34" charset="0"/>
              </a:rPr>
              <a:t>TecNM</a:t>
            </a:r>
            <a:r>
              <a:rPr lang="pt-BR" sz="950" dirty="0">
                <a:solidFill>
                  <a:schemeClr val="tx1"/>
                </a:solidFill>
                <a:latin typeface="Arial" panose="020B0604020202020204" pitchFamily="34" charset="0"/>
                <a:cs typeface="Arial" panose="020B0604020202020204" pitchFamily="34" charset="0"/>
              </a:rPr>
              <a:t> </a:t>
            </a:r>
            <a:endParaRPr lang="es-MX" sz="950" dirty="0">
              <a:solidFill>
                <a:schemeClr val="tx1"/>
              </a:solidFill>
              <a:latin typeface="Arial" panose="020B0604020202020204" pitchFamily="34" charset="0"/>
              <a:cs typeface="Arial" panose="020B0604020202020204" pitchFamily="34" charset="0"/>
            </a:endParaRPr>
          </a:p>
          <a:p>
            <a:pPr algn="ctr"/>
            <a:r>
              <a:rPr lang="es-MX" sz="1100" b="1" dirty="0">
                <a:solidFill>
                  <a:schemeClr val="tx1"/>
                </a:solidFill>
                <a:latin typeface="Arial" panose="020B0604020202020204" pitchFamily="34" charset="0"/>
                <a:cs typeface="Arial" panose="020B0604020202020204" pitchFamily="34" charset="0"/>
              </a:rPr>
              <a:t>13. APERTURA DE PROGRAMAS DE POSGRADO</a:t>
            </a:r>
          </a:p>
          <a:p>
            <a:pPr algn="ctr"/>
            <a:r>
              <a:rPr lang="es-MX" sz="900" dirty="0">
                <a:solidFill>
                  <a:schemeClr val="tx1"/>
                </a:solidFill>
                <a:latin typeface="Arial" panose="020B0604020202020204" pitchFamily="34" charset="0"/>
                <a:cs typeface="Arial" panose="020B0604020202020204" pitchFamily="34" charset="0"/>
              </a:rPr>
              <a:t>Oficio de aceptación de programa de posgrado</a:t>
            </a:r>
          </a:p>
        </p:txBody>
      </p:sp>
      <p:sp>
        <p:nvSpPr>
          <p:cNvPr id="51" name="Flecha: a la derecha 50">
            <a:extLst>
              <a:ext uri="{FF2B5EF4-FFF2-40B4-BE49-F238E27FC236}">
                <a16:creationId xmlns:a16="http://schemas.microsoft.com/office/drawing/2014/main" id="{E737BEA4-EBB8-B6A9-902F-36CD8F49B3A4}"/>
              </a:ext>
            </a:extLst>
          </p:cNvPr>
          <p:cNvSpPr/>
          <p:nvPr/>
        </p:nvSpPr>
        <p:spPr>
          <a:xfrm rot="5400000">
            <a:off x="1313479" y="2075108"/>
            <a:ext cx="361426" cy="324500"/>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2" name="Subtítulo 2">
            <a:extLst>
              <a:ext uri="{FF2B5EF4-FFF2-40B4-BE49-F238E27FC236}">
                <a16:creationId xmlns:a16="http://schemas.microsoft.com/office/drawing/2014/main" id="{640721F8-CA88-CAC9-6E57-D5E3E04C0F3D}"/>
              </a:ext>
            </a:extLst>
          </p:cNvPr>
          <p:cNvSpPr>
            <a:spLocks noGrp="1"/>
          </p:cNvSpPr>
          <p:nvPr/>
        </p:nvSpPr>
        <p:spPr>
          <a:xfrm>
            <a:off x="0" y="16062"/>
            <a:ext cx="12192000" cy="546646"/>
          </a:xfrm>
          <a:prstGeom prst="rect">
            <a:avLst/>
          </a:prstGeom>
          <a:solidFill>
            <a:schemeClr val="tx2">
              <a:lumMod val="90000"/>
              <a:lumOff val="10000"/>
            </a:schemeClr>
          </a:solidFill>
          <a:effectLst>
            <a:outerShdw blurRad="50800" dist="38100" dir="16200000" rotWithShape="0">
              <a:prstClr val="black">
                <a:alpha val="40000"/>
              </a:prstClr>
            </a:outerShdw>
          </a:effectLst>
        </p:spPr>
        <p:txBody>
          <a:bodyPr vert="horz" lIns="91440" tIns="45720" rIns="91440" bIns="45720" rtlCol="0" anchor="ctr">
            <a:normAutofit/>
          </a:bodyPr>
          <a:lstStyle>
            <a:lvl1pPr marL="0" indent="0" algn="ctr" defTabSz="914400" rtl="0" eaLnBrk="1" latinLnBrk="0" hangingPunct="1">
              <a:lnSpc>
                <a:spcPct val="90000"/>
              </a:lnSpc>
              <a:spcBef>
                <a:spcPts val="1000"/>
              </a:spcBef>
              <a:buFont typeface="Arial"/>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9pPr>
          </a:lstStyle>
          <a:p>
            <a:r>
              <a:rPr lang="es-MX" dirty="0">
                <a:solidFill>
                  <a:schemeClr val="bg1"/>
                </a:solidFill>
                <a:latin typeface="Soberana Texto" charset="0"/>
              </a:rPr>
              <a:t>MAPA DE </a:t>
            </a:r>
            <a:r>
              <a:rPr lang="es-MX">
                <a:solidFill>
                  <a:schemeClr val="bg1"/>
                </a:solidFill>
                <a:latin typeface="Soberana Texto" charset="0"/>
              </a:rPr>
              <a:t>PROCESOS </a:t>
            </a:r>
            <a:endParaRPr lang="es-ES_tradnl" dirty="0">
              <a:solidFill>
                <a:schemeClr val="bg1"/>
              </a:solidFill>
              <a:latin typeface="Soberana Texto" charset="0"/>
            </a:endParaRPr>
          </a:p>
        </p:txBody>
      </p:sp>
      <p:pic>
        <p:nvPicPr>
          <p:cNvPr id="23" name="Imagen 22"/>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171617" y="66850"/>
            <a:ext cx="1041721" cy="445069"/>
          </a:xfrm>
          <a:prstGeom prst="rect">
            <a:avLst/>
          </a:prstGeom>
        </p:spPr>
      </p:pic>
      <p:sp>
        <p:nvSpPr>
          <p:cNvPr id="24" name="Flecha: a la derecha 46">
            <a:extLst>
              <a:ext uri="{FF2B5EF4-FFF2-40B4-BE49-F238E27FC236}">
                <a16:creationId xmlns:a16="http://schemas.microsoft.com/office/drawing/2014/main" id="{6BF59453-2A9E-E9A7-7000-CFDE2576C0B6}"/>
              </a:ext>
            </a:extLst>
          </p:cNvPr>
          <p:cNvSpPr/>
          <p:nvPr/>
        </p:nvSpPr>
        <p:spPr>
          <a:xfrm rot="5400000">
            <a:off x="7838095" y="1871604"/>
            <a:ext cx="361427" cy="324500"/>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5" name="Flecha: a la derecha 46">
            <a:extLst>
              <a:ext uri="{FF2B5EF4-FFF2-40B4-BE49-F238E27FC236}">
                <a16:creationId xmlns:a16="http://schemas.microsoft.com/office/drawing/2014/main" id="{6BF59453-2A9E-E9A7-7000-CFDE2576C0B6}"/>
              </a:ext>
            </a:extLst>
          </p:cNvPr>
          <p:cNvSpPr/>
          <p:nvPr/>
        </p:nvSpPr>
        <p:spPr>
          <a:xfrm rot="16200000">
            <a:off x="10033393" y="1877554"/>
            <a:ext cx="361427" cy="324500"/>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6" name="Flecha: a la derecha 46">
            <a:extLst>
              <a:ext uri="{FF2B5EF4-FFF2-40B4-BE49-F238E27FC236}">
                <a16:creationId xmlns:a16="http://schemas.microsoft.com/office/drawing/2014/main" id="{6BF59453-2A9E-E9A7-7000-CFDE2576C0B6}"/>
              </a:ext>
            </a:extLst>
          </p:cNvPr>
          <p:cNvSpPr/>
          <p:nvPr/>
        </p:nvSpPr>
        <p:spPr>
          <a:xfrm rot="5400000">
            <a:off x="7791579" y="3426556"/>
            <a:ext cx="361427" cy="324500"/>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7" name="Flecha: a la derecha 46">
            <a:extLst>
              <a:ext uri="{FF2B5EF4-FFF2-40B4-BE49-F238E27FC236}">
                <a16:creationId xmlns:a16="http://schemas.microsoft.com/office/drawing/2014/main" id="{6BF59453-2A9E-E9A7-7000-CFDE2576C0B6}"/>
              </a:ext>
            </a:extLst>
          </p:cNvPr>
          <p:cNvSpPr/>
          <p:nvPr/>
        </p:nvSpPr>
        <p:spPr>
          <a:xfrm rot="16200000">
            <a:off x="10033394" y="3421863"/>
            <a:ext cx="361427" cy="324500"/>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8" name="Flecha: a la derecha 46">
            <a:extLst>
              <a:ext uri="{FF2B5EF4-FFF2-40B4-BE49-F238E27FC236}">
                <a16:creationId xmlns:a16="http://schemas.microsoft.com/office/drawing/2014/main" id="{6BF59453-2A9E-E9A7-7000-CFDE2576C0B6}"/>
              </a:ext>
            </a:extLst>
          </p:cNvPr>
          <p:cNvSpPr/>
          <p:nvPr/>
        </p:nvSpPr>
        <p:spPr>
          <a:xfrm rot="5400000">
            <a:off x="7838095" y="4994529"/>
            <a:ext cx="361427" cy="324500"/>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9" name="Flecha: a la derecha 46">
            <a:extLst>
              <a:ext uri="{FF2B5EF4-FFF2-40B4-BE49-F238E27FC236}">
                <a16:creationId xmlns:a16="http://schemas.microsoft.com/office/drawing/2014/main" id="{6BF59453-2A9E-E9A7-7000-CFDE2576C0B6}"/>
              </a:ext>
            </a:extLst>
          </p:cNvPr>
          <p:cNvSpPr/>
          <p:nvPr/>
        </p:nvSpPr>
        <p:spPr>
          <a:xfrm rot="16200000">
            <a:off x="10033393" y="5000479"/>
            <a:ext cx="361427" cy="324500"/>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30" name="Flecha: a la derecha 46">
            <a:extLst>
              <a:ext uri="{FF2B5EF4-FFF2-40B4-BE49-F238E27FC236}">
                <a16:creationId xmlns:a16="http://schemas.microsoft.com/office/drawing/2014/main" id="{6BF59453-2A9E-E9A7-7000-CFDE2576C0B6}"/>
              </a:ext>
            </a:extLst>
          </p:cNvPr>
          <p:cNvSpPr/>
          <p:nvPr/>
        </p:nvSpPr>
        <p:spPr>
          <a:xfrm rot="5400000">
            <a:off x="1313478" y="3790473"/>
            <a:ext cx="361427" cy="324500"/>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31" name="Flecha: a la derecha 46">
            <a:extLst>
              <a:ext uri="{FF2B5EF4-FFF2-40B4-BE49-F238E27FC236}">
                <a16:creationId xmlns:a16="http://schemas.microsoft.com/office/drawing/2014/main" id="{6BF59453-2A9E-E9A7-7000-CFDE2576C0B6}"/>
              </a:ext>
            </a:extLst>
          </p:cNvPr>
          <p:cNvSpPr/>
          <p:nvPr/>
        </p:nvSpPr>
        <p:spPr>
          <a:xfrm rot="16200000">
            <a:off x="4240149" y="3790472"/>
            <a:ext cx="361427" cy="324500"/>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32" name="Rectángulo 31"/>
          <p:cNvSpPr/>
          <p:nvPr/>
        </p:nvSpPr>
        <p:spPr>
          <a:xfrm>
            <a:off x="108643" y="4222982"/>
            <a:ext cx="5726112" cy="844803"/>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000" dirty="0">
                <a:solidFill>
                  <a:schemeClr val="tx1"/>
                </a:solidFill>
                <a:latin typeface="Arial" panose="020B0604020202020204" pitchFamily="34" charset="0"/>
                <a:cs typeface="Arial" panose="020B0604020202020204" pitchFamily="34" charset="0"/>
              </a:rPr>
              <a:t>Convocatorias abiertas</a:t>
            </a:r>
          </a:p>
          <a:p>
            <a:pPr algn="ctr"/>
            <a:r>
              <a:rPr lang="es-MX" sz="1100" b="1" dirty="0">
                <a:solidFill>
                  <a:schemeClr val="tx1"/>
                </a:solidFill>
                <a:latin typeface="Arial" panose="020B0604020202020204" pitchFamily="34" charset="0"/>
                <a:cs typeface="Arial" panose="020B0604020202020204" pitchFamily="34" charset="0"/>
              </a:rPr>
              <a:t>7. BECAS</a:t>
            </a:r>
          </a:p>
          <a:p>
            <a:pPr algn="ctr"/>
            <a:r>
              <a:rPr lang="es-MX" sz="1000" dirty="0">
                <a:solidFill>
                  <a:schemeClr val="tx1"/>
                </a:solidFill>
                <a:latin typeface="Arial" panose="020B0604020202020204" pitchFamily="34" charset="0"/>
                <a:cs typeface="Arial" panose="020B0604020202020204" pitchFamily="34" charset="0"/>
              </a:rPr>
              <a:t>Expediente de solicitudes. Expediente de Becarios aceptados. Base de Datos de alumnos becarios. Difusión de convocatorias abiertas a través de diferentes medios de comunicación interna.</a:t>
            </a:r>
            <a:endParaRPr lang="es-MX" sz="1200" dirty="0">
              <a:solidFill>
                <a:schemeClr val="tx1"/>
              </a:solidFill>
              <a:latin typeface="Arial" panose="020B0604020202020204" pitchFamily="34" charset="0"/>
              <a:cs typeface="Arial" panose="020B0604020202020204" pitchFamily="34" charset="0"/>
            </a:endParaRPr>
          </a:p>
        </p:txBody>
      </p:sp>
      <p:sp>
        <p:nvSpPr>
          <p:cNvPr id="33" name="Flecha: a la derecha 46">
            <a:extLst>
              <a:ext uri="{FF2B5EF4-FFF2-40B4-BE49-F238E27FC236}">
                <a16:creationId xmlns:a16="http://schemas.microsoft.com/office/drawing/2014/main" id="{6BF59453-2A9E-E9A7-7000-CFDE2576C0B6}"/>
              </a:ext>
            </a:extLst>
          </p:cNvPr>
          <p:cNvSpPr/>
          <p:nvPr/>
        </p:nvSpPr>
        <p:spPr>
          <a:xfrm>
            <a:off x="5915286" y="2713747"/>
            <a:ext cx="361427" cy="324500"/>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34" name="CuadroTexto 33"/>
          <p:cNvSpPr txBox="1"/>
          <p:nvPr/>
        </p:nvSpPr>
        <p:spPr>
          <a:xfrm>
            <a:off x="171617" y="6525344"/>
            <a:ext cx="1384621" cy="307777"/>
          </a:xfrm>
          <a:prstGeom prst="rect">
            <a:avLst/>
          </a:prstGeom>
          <a:noFill/>
        </p:spPr>
        <p:txBody>
          <a:bodyPr wrap="square" rtlCol="0">
            <a:spAutoFit/>
          </a:bodyPr>
          <a:lstStyle/>
          <a:p>
            <a:r>
              <a:rPr lang="es-MX" sz="1400" dirty="0">
                <a:solidFill>
                  <a:schemeClr val="bg1"/>
                </a:solidFill>
                <a:latin typeface="Arial" panose="020B0604020202020204" pitchFamily="34" charset="0"/>
                <a:cs typeface="Arial" panose="020B0604020202020204" pitchFamily="34" charset="0"/>
              </a:rPr>
              <a:t>Rev. Abril 2024</a:t>
            </a:r>
          </a:p>
        </p:txBody>
      </p:sp>
      <p:sp>
        <p:nvSpPr>
          <p:cNvPr id="35" name="CuadroTexto 34"/>
          <p:cNvSpPr txBox="1"/>
          <p:nvPr/>
        </p:nvSpPr>
        <p:spPr>
          <a:xfrm>
            <a:off x="10646186" y="6537783"/>
            <a:ext cx="1384621" cy="307777"/>
          </a:xfrm>
          <a:prstGeom prst="rect">
            <a:avLst/>
          </a:prstGeom>
          <a:noFill/>
        </p:spPr>
        <p:txBody>
          <a:bodyPr wrap="square" rtlCol="0">
            <a:spAutoFit/>
          </a:bodyPr>
          <a:lstStyle/>
          <a:p>
            <a:r>
              <a:rPr lang="es-MX" sz="1400" dirty="0">
                <a:solidFill>
                  <a:schemeClr val="bg1"/>
                </a:solidFill>
                <a:latin typeface="Arial" panose="020B0604020202020204" pitchFamily="34" charset="0"/>
                <a:cs typeface="Arial" panose="020B0604020202020204" pitchFamily="34" charset="0"/>
              </a:rPr>
              <a:t>Pagina 2 de 5</a:t>
            </a:r>
          </a:p>
        </p:txBody>
      </p:sp>
      <p:pic>
        <p:nvPicPr>
          <p:cNvPr id="3" name="Imagen 2">
            <a:extLst>
              <a:ext uri="{FF2B5EF4-FFF2-40B4-BE49-F238E27FC236}">
                <a16:creationId xmlns:a16="http://schemas.microsoft.com/office/drawing/2014/main" id="{02D64AD8-4F82-6EB4-62D1-4690FB19FA14}"/>
              </a:ext>
            </a:extLst>
          </p:cNvPr>
          <p:cNvPicPr>
            <a:picLocks noChangeAspect="1"/>
          </p:cNvPicPr>
          <p:nvPr/>
        </p:nvPicPr>
        <p:blipFill>
          <a:blip r:embed="rId3">
            <a:duotone>
              <a:schemeClr val="bg2">
                <a:shade val="45000"/>
                <a:satMod val="135000"/>
              </a:schemeClr>
              <a:prstClr val="white"/>
            </a:duotone>
            <a:extLst>
              <a:ext uri="{BEBA8EAE-BF5A-486C-A8C5-ECC9F3942E4B}">
                <a14:imgProps xmlns:a14="http://schemas.microsoft.com/office/drawing/2010/main">
                  <a14:imgLayer r:embed="rId4">
                    <a14:imgEffect>
                      <a14:artisticPhotocopy/>
                    </a14:imgEffect>
                    <a14:imgEffect>
                      <a14:colorTemperature colorTemp="4700"/>
                    </a14:imgEffect>
                    <a14:imgEffect>
                      <a14:brightnessContrast bright="40000" contrast="40000"/>
                    </a14:imgEffect>
                  </a14:imgLayer>
                </a14:imgProps>
              </a:ext>
              <a:ext uri="{28A0092B-C50C-407E-A947-70E740481C1C}">
                <a14:useLocalDpi xmlns:a14="http://schemas.microsoft.com/office/drawing/2010/main" val="0"/>
              </a:ext>
            </a:extLst>
          </a:blip>
          <a:stretch>
            <a:fillRect/>
          </a:stretch>
        </p:blipFill>
        <p:spPr>
          <a:xfrm>
            <a:off x="11109995" y="45354"/>
            <a:ext cx="896320" cy="477498"/>
          </a:xfrm>
          <a:prstGeom prst="rect">
            <a:avLst/>
          </a:prstGeom>
        </p:spPr>
      </p:pic>
    </p:spTree>
    <p:extLst>
      <p:ext uri="{BB962C8B-B14F-4D97-AF65-F5344CB8AC3E}">
        <p14:creationId xmlns:p14="http://schemas.microsoft.com/office/powerpoint/2010/main" val="23377665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ángulo 5"/>
          <p:cNvSpPr/>
          <p:nvPr/>
        </p:nvSpPr>
        <p:spPr>
          <a:xfrm>
            <a:off x="6352149" y="3630670"/>
            <a:ext cx="5464713" cy="984498"/>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050" dirty="0">
                <a:solidFill>
                  <a:schemeClr val="tx1"/>
                </a:solidFill>
                <a:latin typeface="Arial" panose="020B0604020202020204" pitchFamily="34" charset="0"/>
                <a:cs typeface="Arial" panose="020B0604020202020204" pitchFamily="34" charset="0"/>
              </a:rPr>
              <a:t>Solicitud de aprobación del proyecto de titulación Constancia de no inconveniencia Liberación del proyecto de titulación integral Constancia de acreditación de lengua extranjera Constancia de no adeudo </a:t>
            </a:r>
          </a:p>
          <a:p>
            <a:pPr algn="ctr"/>
            <a:r>
              <a:rPr lang="es-MX" sz="1100" b="1" dirty="0">
                <a:solidFill>
                  <a:schemeClr val="tx1"/>
                </a:solidFill>
                <a:latin typeface="Arial" panose="020B0604020202020204" pitchFamily="34" charset="0"/>
                <a:cs typeface="Arial" panose="020B0604020202020204" pitchFamily="34" charset="0"/>
              </a:rPr>
              <a:t>10. TITULACIÓN</a:t>
            </a:r>
          </a:p>
          <a:p>
            <a:pPr algn="ctr"/>
            <a:r>
              <a:rPr lang="es-MX" sz="1000" dirty="0">
                <a:solidFill>
                  <a:schemeClr val="tx1"/>
                </a:solidFill>
                <a:latin typeface="Arial" panose="020B0604020202020204" pitchFamily="34" charset="0"/>
                <a:cs typeface="Arial" panose="020B0604020202020204" pitchFamily="34" charset="0"/>
              </a:rPr>
              <a:t>Anexo XXXI, XXXII Y XXXIII</a:t>
            </a:r>
          </a:p>
        </p:txBody>
      </p:sp>
      <p:sp>
        <p:nvSpPr>
          <p:cNvPr id="7" name="Rectángulo 6"/>
          <p:cNvSpPr/>
          <p:nvPr/>
        </p:nvSpPr>
        <p:spPr>
          <a:xfrm>
            <a:off x="200360" y="3361431"/>
            <a:ext cx="5002961" cy="830542"/>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000" dirty="0">
                <a:solidFill>
                  <a:schemeClr val="tx1"/>
                </a:solidFill>
                <a:latin typeface="Arial" panose="020B0604020202020204" pitchFamily="34" charset="0"/>
                <a:cs typeface="Arial" panose="020B0604020202020204" pitchFamily="34" charset="0"/>
              </a:rPr>
              <a:t>PDI del PE Indicadores académicos Análisis de pertinencia de los programas educativos Planes y programas de estudio Docentes adscritos al programa </a:t>
            </a:r>
            <a:endParaRPr lang="es-MX" sz="1200" dirty="0">
              <a:solidFill>
                <a:schemeClr val="tx1"/>
              </a:solidFill>
              <a:latin typeface="Arial" panose="020B0604020202020204" pitchFamily="34" charset="0"/>
              <a:cs typeface="Arial" panose="020B0604020202020204" pitchFamily="34" charset="0"/>
            </a:endParaRPr>
          </a:p>
          <a:p>
            <a:pPr algn="ctr"/>
            <a:r>
              <a:rPr lang="es-MX" sz="1100" b="1" dirty="0">
                <a:solidFill>
                  <a:schemeClr val="tx1"/>
                </a:solidFill>
                <a:latin typeface="Arial" panose="020B0604020202020204" pitchFamily="34" charset="0"/>
                <a:cs typeface="Arial" panose="020B0604020202020204" pitchFamily="34" charset="0"/>
              </a:rPr>
              <a:t>8. ACADEMIAS</a:t>
            </a:r>
          </a:p>
          <a:p>
            <a:pPr algn="ctr"/>
            <a:r>
              <a:rPr lang="es-MX" sz="1000" dirty="0">
                <a:solidFill>
                  <a:schemeClr val="tx1"/>
                </a:solidFill>
                <a:latin typeface="Arial" panose="020B0604020202020204" pitchFamily="34" charset="0"/>
                <a:cs typeface="Arial" panose="020B0604020202020204" pitchFamily="34" charset="0"/>
              </a:rPr>
              <a:t>Minutas, plan de trabajo, constancias de cumplimiento, Anexo XXXVI y XXXVII</a:t>
            </a:r>
          </a:p>
        </p:txBody>
      </p:sp>
      <p:sp>
        <p:nvSpPr>
          <p:cNvPr id="11" name="Rectángulo 10"/>
          <p:cNvSpPr/>
          <p:nvPr/>
        </p:nvSpPr>
        <p:spPr>
          <a:xfrm>
            <a:off x="200361" y="4865413"/>
            <a:ext cx="5272323" cy="771081"/>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000" dirty="0">
                <a:solidFill>
                  <a:schemeClr val="tx1"/>
                </a:solidFill>
                <a:latin typeface="Arial" panose="020B0604020202020204" pitchFamily="34" charset="0"/>
                <a:cs typeface="Arial" panose="020B0604020202020204" pitchFamily="34" charset="0"/>
              </a:rPr>
              <a:t>Solicitud del estudiante Estructura del reporte preliminar de residencia profesional (Anexo XXVII) 	</a:t>
            </a:r>
          </a:p>
          <a:p>
            <a:pPr algn="ctr"/>
            <a:r>
              <a:rPr lang="es-MX" sz="1100" b="1" dirty="0">
                <a:solidFill>
                  <a:schemeClr val="tx1"/>
                </a:solidFill>
                <a:latin typeface="Arial" panose="020B0604020202020204" pitchFamily="34" charset="0"/>
                <a:cs typeface="Arial" panose="020B0604020202020204" pitchFamily="34" charset="0"/>
              </a:rPr>
              <a:t>9. RESIDENCIA PROFESIONAL</a:t>
            </a:r>
          </a:p>
          <a:p>
            <a:pPr algn="ctr"/>
            <a:r>
              <a:rPr lang="es-MX" sz="1000" dirty="0">
                <a:solidFill>
                  <a:schemeClr val="tx1"/>
                </a:solidFill>
                <a:latin typeface="Arial" panose="020B0604020202020204" pitchFamily="34" charset="0"/>
                <a:cs typeface="Arial" panose="020B0604020202020204" pitchFamily="34" charset="0"/>
              </a:rPr>
              <a:t>Anexos XXVII, XXVIII, XXIX Y XXX</a:t>
            </a:r>
          </a:p>
        </p:txBody>
      </p:sp>
      <p:sp>
        <p:nvSpPr>
          <p:cNvPr id="3" name="Flecha: a la derecha 2">
            <a:extLst>
              <a:ext uri="{FF2B5EF4-FFF2-40B4-BE49-F238E27FC236}">
                <a16:creationId xmlns:a16="http://schemas.microsoft.com/office/drawing/2014/main" id="{286D6621-97DD-D41A-7EAA-CF3FCF714C06}"/>
              </a:ext>
            </a:extLst>
          </p:cNvPr>
          <p:cNvSpPr/>
          <p:nvPr/>
        </p:nvSpPr>
        <p:spPr>
          <a:xfrm>
            <a:off x="5314153" y="3853016"/>
            <a:ext cx="854428" cy="324500"/>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 name="CuadroTexto 3">
            <a:extLst>
              <a:ext uri="{FF2B5EF4-FFF2-40B4-BE49-F238E27FC236}">
                <a16:creationId xmlns:a16="http://schemas.microsoft.com/office/drawing/2014/main" id="{11327BDA-F35D-8B85-548D-C8EEE9E30F66}"/>
              </a:ext>
            </a:extLst>
          </p:cNvPr>
          <p:cNvSpPr txBox="1"/>
          <p:nvPr/>
        </p:nvSpPr>
        <p:spPr>
          <a:xfrm>
            <a:off x="602522" y="617438"/>
            <a:ext cx="10986956" cy="369332"/>
          </a:xfrm>
          <a:prstGeom prst="rect">
            <a:avLst/>
          </a:prstGeom>
          <a:solidFill>
            <a:schemeClr val="bg1">
              <a:lumMod val="95000"/>
            </a:schemeClr>
          </a:solidFill>
        </p:spPr>
        <p:style>
          <a:lnRef idx="2">
            <a:schemeClr val="accent6"/>
          </a:lnRef>
          <a:fillRef idx="1">
            <a:schemeClr val="lt1"/>
          </a:fillRef>
          <a:effectRef idx="0">
            <a:schemeClr val="accent6"/>
          </a:effectRef>
          <a:fontRef idx="minor">
            <a:schemeClr val="dk1"/>
          </a:fontRef>
        </p:style>
        <p:txBody>
          <a:bodyPr rtlCol="0" anchor="ctr"/>
          <a:lstStyle>
            <a:defPPr>
              <a:defRPr lang="es-MX"/>
            </a:defPPr>
            <a:lvl1pPr algn="ctr">
              <a:defRPr b="1">
                <a:solidFill>
                  <a:schemeClr val="dk1"/>
                </a:solidFill>
              </a:defRPr>
            </a:lvl1pPr>
            <a:lvl2pPr>
              <a:defRPr>
                <a:solidFill>
                  <a:schemeClr val="dk1"/>
                </a:solidFill>
              </a:defRPr>
            </a:lvl2pPr>
            <a:lvl3pPr>
              <a:defRPr>
                <a:solidFill>
                  <a:schemeClr val="dk1"/>
                </a:solidFill>
              </a:defRPr>
            </a:lvl3pPr>
            <a:lvl4pPr>
              <a:defRPr>
                <a:solidFill>
                  <a:schemeClr val="dk1"/>
                </a:solidFill>
              </a:defRPr>
            </a:lvl4pPr>
            <a:lvl5pPr>
              <a:defRPr>
                <a:solidFill>
                  <a:schemeClr val="dk1"/>
                </a:solidFill>
              </a:defRPr>
            </a:lvl5pPr>
            <a:lvl6pPr>
              <a:defRPr>
                <a:solidFill>
                  <a:schemeClr val="dk1"/>
                </a:solidFill>
              </a:defRPr>
            </a:lvl6pPr>
            <a:lvl7pPr>
              <a:defRPr>
                <a:solidFill>
                  <a:schemeClr val="dk1"/>
                </a:solidFill>
              </a:defRPr>
            </a:lvl7pPr>
            <a:lvl8pPr>
              <a:defRPr>
                <a:solidFill>
                  <a:schemeClr val="dk1"/>
                </a:solidFill>
              </a:defRPr>
            </a:lvl8pPr>
            <a:lvl9pPr>
              <a:defRPr>
                <a:solidFill>
                  <a:schemeClr val="dk1"/>
                </a:solidFill>
              </a:defRPr>
            </a:lvl9pPr>
          </a:lstStyle>
          <a:p>
            <a:r>
              <a:rPr lang="es-MX" dirty="0"/>
              <a:t>PROCESO ACADÉMICO</a:t>
            </a:r>
          </a:p>
        </p:txBody>
      </p:sp>
      <p:sp>
        <p:nvSpPr>
          <p:cNvPr id="8" name="Subtítulo 2">
            <a:extLst>
              <a:ext uri="{FF2B5EF4-FFF2-40B4-BE49-F238E27FC236}">
                <a16:creationId xmlns:a16="http://schemas.microsoft.com/office/drawing/2014/main" id="{9AA1064A-B329-7A64-85DE-A4F11E7CACB4}"/>
              </a:ext>
            </a:extLst>
          </p:cNvPr>
          <p:cNvSpPr txBox="1">
            <a:spLocks/>
          </p:cNvSpPr>
          <p:nvPr/>
        </p:nvSpPr>
        <p:spPr>
          <a:xfrm>
            <a:off x="0" y="6525344"/>
            <a:ext cx="12192000" cy="332656"/>
          </a:xfrm>
          <a:prstGeom prst="rect">
            <a:avLst/>
          </a:prstGeom>
          <a:solidFill>
            <a:schemeClr val="tx2">
              <a:lumMod val="75000"/>
            </a:schemeClr>
          </a:solidFill>
          <a:effectLst>
            <a:outerShdw blurRad="50800" dist="38100" dir="16200000" rotWithShape="0">
              <a:prstClr val="black">
                <a:alpha val="40000"/>
              </a:prstClr>
            </a:outerShdw>
          </a:effectLst>
        </p:spPr>
        <p:txBody>
          <a:bodyPr vert="horz" lIns="91440" tIns="45720" rIns="91440" bIns="45720" rtlCol="0">
            <a:normAutofit lnSpcReduction="10000"/>
          </a:bodyPr>
          <a:lstStyle>
            <a:lvl1pPr marL="0" indent="0" algn="ctr" defTabSz="914400" rtl="0" eaLnBrk="1" latinLnBrk="0" hangingPunct="1">
              <a:lnSpc>
                <a:spcPct val="90000"/>
              </a:lnSpc>
              <a:spcBef>
                <a:spcPts val="1000"/>
              </a:spcBef>
              <a:buFont typeface="Arial"/>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9pPr>
          </a:lstStyle>
          <a:p>
            <a:r>
              <a:rPr lang="es-MX" sz="1800" dirty="0">
                <a:solidFill>
                  <a:schemeClr val="bg1"/>
                </a:solidFill>
                <a:latin typeface="Soberana Texto" charset="0"/>
                <a:ea typeface="Soberana Texto" charset="0"/>
                <a:cs typeface="Soberana Texto" charset="0"/>
              </a:rPr>
              <a:t>TECNOLÓGICO NACIONAL DE MÉXICO</a:t>
            </a:r>
            <a:endParaRPr lang="es-ES_tradnl" sz="1800" dirty="0">
              <a:solidFill>
                <a:schemeClr val="bg1"/>
              </a:solidFill>
              <a:latin typeface="Soberana Texto" charset="0"/>
              <a:ea typeface="Soberana Texto" charset="0"/>
              <a:cs typeface="Soberana Texto" charset="0"/>
            </a:endParaRPr>
          </a:p>
        </p:txBody>
      </p:sp>
      <p:sp>
        <p:nvSpPr>
          <p:cNvPr id="13" name="Rectángulo 12">
            <a:extLst>
              <a:ext uri="{FF2B5EF4-FFF2-40B4-BE49-F238E27FC236}">
                <a16:creationId xmlns:a16="http://schemas.microsoft.com/office/drawing/2014/main" id="{8ADBC476-FCDF-8700-AAFC-7F907AD795F3}"/>
              </a:ext>
            </a:extLst>
          </p:cNvPr>
          <p:cNvSpPr/>
          <p:nvPr/>
        </p:nvSpPr>
        <p:spPr>
          <a:xfrm>
            <a:off x="200360" y="1217083"/>
            <a:ext cx="5272324" cy="1580453"/>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000" dirty="0">
                <a:solidFill>
                  <a:schemeClr val="tx1"/>
                </a:solidFill>
                <a:latin typeface="Arial" panose="020B0604020202020204" pitchFamily="34" charset="0"/>
                <a:cs typeface="Arial" panose="020B0604020202020204" pitchFamily="34" charset="0"/>
              </a:rPr>
              <a:t>Convocatorias para el desarrollo de investigación Protocolos de investigación </a:t>
            </a:r>
          </a:p>
          <a:p>
            <a:pPr algn="ctr"/>
            <a:r>
              <a:rPr lang="es-MX" sz="1100" b="1" dirty="0">
                <a:solidFill>
                  <a:schemeClr val="tx1"/>
                </a:solidFill>
                <a:latin typeface="Arial" panose="020B0604020202020204" pitchFamily="34" charset="0"/>
                <a:cs typeface="Arial" panose="020B0604020202020204" pitchFamily="34" charset="0"/>
              </a:rPr>
              <a:t>6. INVESTIGACIÓN</a:t>
            </a:r>
          </a:p>
          <a:p>
            <a:r>
              <a:rPr lang="es-MX" sz="1000" dirty="0">
                <a:solidFill>
                  <a:schemeClr val="tx1"/>
                </a:solidFill>
                <a:latin typeface="Arial" panose="020B0604020202020204" pitchFamily="34" charset="0"/>
                <a:cs typeface="Arial" panose="020B0604020202020204" pitchFamily="34" charset="0"/>
              </a:rPr>
              <a:t>Según aplique: Convocatoria a participar para el desarrollo de investigación </a:t>
            </a:r>
          </a:p>
          <a:p>
            <a:r>
              <a:rPr lang="es-MX" sz="1000" dirty="0">
                <a:solidFill>
                  <a:schemeClr val="tx1"/>
                </a:solidFill>
                <a:latin typeface="Arial" panose="020B0604020202020204" pitchFamily="34" charset="0"/>
                <a:cs typeface="Arial" panose="020B0604020202020204" pitchFamily="34" charset="0"/>
              </a:rPr>
              <a:t>Registro formal de líneas y proyectos de investigación. Productos de divulgación, ponencias, citas, reseñas, libros, informes técnicos de investigación, publicaciones científicas indexadas y no indexadas. Artículos de investigación científica y tecnológica. Registros de propiedad industrial e intelectual. Perfil deseable docente. Posgrados autorizados. Proyectos incubados o de desarrollo tecnológico. Cuerpos académicos en formación, en consolidación y/o consolidados. 	</a:t>
            </a:r>
          </a:p>
        </p:txBody>
      </p:sp>
      <p:sp>
        <p:nvSpPr>
          <p:cNvPr id="14" name="Flecha: a la derecha 13">
            <a:extLst>
              <a:ext uri="{FF2B5EF4-FFF2-40B4-BE49-F238E27FC236}">
                <a16:creationId xmlns:a16="http://schemas.microsoft.com/office/drawing/2014/main" id="{1EB85078-18A1-4FD4-3C66-D48487F92ACC}"/>
              </a:ext>
            </a:extLst>
          </p:cNvPr>
          <p:cNvSpPr/>
          <p:nvPr/>
        </p:nvSpPr>
        <p:spPr>
          <a:xfrm rot="5400000">
            <a:off x="3505917" y="2844018"/>
            <a:ext cx="370421" cy="481781"/>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 name="Flecha: a la derecha 14">
            <a:extLst>
              <a:ext uri="{FF2B5EF4-FFF2-40B4-BE49-F238E27FC236}">
                <a16:creationId xmlns:a16="http://schemas.microsoft.com/office/drawing/2014/main" id="{6E259748-AA5B-4FED-A5A8-E49CD722BC4E}"/>
              </a:ext>
            </a:extLst>
          </p:cNvPr>
          <p:cNvSpPr/>
          <p:nvPr/>
        </p:nvSpPr>
        <p:spPr>
          <a:xfrm rot="16200000">
            <a:off x="1668695" y="2839593"/>
            <a:ext cx="333949" cy="481781"/>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 name="Flecha: a la derecha 15">
            <a:extLst>
              <a:ext uri="{FF2B5EF4-FFF2-40B4-BE49-F238E27FC236}">
                <a16:creationId xmlns:a16="http://schemas.microsoft.com/office/drawing/2014/main" id="{D76C4DFF-49C7-D522-A8B5-6C798877ABE0}"/>
              </a:ext>
            </a:extLst>
          </p:cNvPr>
          <p:cNvSpPr/>
          <p:nvPr/>
        </p:nvSpPr>
        <p:spPr>
          <a:xfrm rot="5400000">
            <a:off x="3401389" y="4291324"/>
            <a:ext cx="530512" cy="481781"/>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 name="Flecha: a la derecha 16">
            <a:extLst>
              <a:ext uri="{FF2B5EF4-FFF2-40B4-BE49-F238E27FC236}">
                <a16:creationId xmlns:a16="http://schemas.microsoft.com/office/drawing/2014/main" id="{3E986B54-1BFD-0ABE-204B-3ED9F9EB6648}"/>
              </a:ext>
            </a:extLst>
          </p:cNvPr>
          <p:cNvSpPr/>
          <p:nvPr/>
        </p:nvSpPr>
        <p:spPr>
          <a:xfrm rot="16200000">
            <a:off x="1572048" y="4294781"/>
            <a:ext cx="478277" cy="481781"/>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 name="Rectángulo 17"/>
          <p:cNvSpPr/>
          <p:nvPr/>
        </p:nvSpPr>
        <p:spPr>
          <a:xfrm>
            <a:off x="6352148" y="4950864"/>
            <a:ext cx="5464713" cy="685630"/>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000" dirty="0">
                <a:solidFill>
                  <a:schemeClr val="tx1"/>
                </a:solidFill>
                <a:latin typeface="Arial" panose="020B0604020202020204" pitchFamily="34" charset="0"/>
                <a:cs typeface="Arial" panose="020B0604020202020204" pitchFamily="34" charset="0"/>
              </a:rPr>
              <a:t>Marco de referencia de los PE </a:t>
            </a:r>
            <a:endParaRPr lang="es-MX" sz="1000" b="1" dirty="0">
              <a:solidFill>
                <a:schemeClr val="tx1"/>
              </a:solidFill>
              <a:latin typeface="Arial" panose="020B0604020202020204" pitchFamily="34" charset="0"/>
              <a:cs typeface="Arial" panose="020B0604020202020204" pitchFamily="34" charset="0"/>
            </a:endParaRPr>
          </a:p>
          <a:p>
            <a:pPr algn="ctr"/>
            <a:r>
              <a:rPr lang="es-MX" sz="1100" b="1" dirty="0">
                <a:solidFill>
                  <a:schemeClr val="tx1"/>
                </a:solidFill>
                <a:latin typeface="Arial" panose="020B0604020202020204" pitchFamily="34" charset="0"/>
                <a:cs typeface="Arial" panose="020B0604020202020204" pitchFamily="34" charset="0"/>
              </a:rPr>
              <a:t>12. AUTOEVALUACIÓN DE ACREDITACIÓN</a:t>
            </a:r>
          </a:p>
          <a:p>
            <a:pPr algn="ctr"/>
            <a:r>
              <a:rPr lang="es-MX" sz="1000" dirty="0">
                <a:solidFill>
                  <a:schemeClr val="tx1"/>
                </a:solidFill>
                <a:latin typeface="Arial" panose="020B0604020202020204" pitchFamily="34" charset="0"/>
                <a:cs typeface="Arial" panose="020B0604020202020204" pitchFamily="34" charset="0"/>
              </a:rPr>
              <a:t>Dictamen de la  Acreditación del Programa Educativo  Acreditación </a:t>
            </a:r>
          </a:p>
        </p:txBody>
      </p:sp>
      <p:cxnSp>
        <p:nvCxnSpPr>
          <p:cNvPr id="20" name="Conector: angular 19">
            <a:extLst>
              <a:ext uri="{FF2B5EF4-FFF2-40B4-BE49-F238E27FC236}">
                <a16:creationId xmlns:a16="http://schemas.microsoft.com/office/drawing/2014/main" id="{30CD3701-A65F-52BD-6988-A222498CD1B7}"/>
              </a:ext>
            </a:extLst>
          </p:cNvPr>
          <p:cNvCxnSpPr>
            <a:cxnSpLocks/>
            <a:stCxn id="7" idx="3"/>
            <a:endCxn id="18" idx="1"/>
          </p:cNvCxnSpPr>
          <p:nvPr/>
        </p:nvCxnSpPr>
        <p:spPr>
          <a:xfrm>
            <a:off x="5203321" y="3776702"/>
            <a:ext cx="1148827" cy="1516977"/>
          </a:xfrm>
          <a:prstGeom prst="bentConnector3">
            <a:avLst>
              <a:gd name="adj1" fmla="val 50000"/>
            </a:avLst>
          </a:prstGeom>
          <a:ln w="57150">
            <a:headEnd type="triangle"/>
            <a:tailEnd type="triangle"/>
          </a:ln>
        </p:spPr>
        <p:style>
          <a:lnRef idx="2">
            <a:schemeClr val="accent1"/>
          </a:lnRef>
          <a:fillRef idx="0">
            <a:schemeClr val="accent1"/>
          </a:fillRef>
          <a:effectRef idx="1">
            <a:schemeClr val="accent1"/>
          </a:effectRef>
          <a:fontRef idx="minor">
            <a:schemeClr val="tx1"/>
          </a:fontRef>
        </p:style>
      </p:cxnSp>
      <p:sp>
        <p:nvSpPr>
          <p:cNvPr id="23" name="Rectángulo 22"/>
          <p:cNvSpPr/>
          <p:nvPr/>
        </p:nvSpPr>
        <p:spPr>
          <a:xfrm>
            <a:off x="6356046" y="2348615"/>
            <a:ext cx="5460816" cy="790218"/>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000" dirty="0">
                <a:solidFill>
                  <a:schemeClr val="tx1"/>
                </a:solidFill>
                <a:latin typeface="Arial" panose="020B0604020202020204" pitchFamily="34" charset="0"/>
                <a:cs typeface="Arial" panose="020B0604020202020204" pitchFamily="34" charset="0"/>
              </a:rPr>
              <a:t>Alumnos inscritos Personas interesadas en una segunda lengua </a:t>
            </a:r>
            <a:r>
              <a:rPr lang="es-MX" sz="1100" dirty="0">
                <a:solidFill>
                  <a:schemeClr val="tx1"/>
                </a:solidFill>
                <a:latin typeface="Arial" panose="020B0604020202020204" pitchFamily="34" charset="0"/>
                <a:cs typeface="Arial" panose="020B0604020202020204" pitchFamily="34" charset="0"/>
              </a:rPr>
              <a:t>	</a:t>
            </a:r>
          </a:p>
          <a:p>
            <a:pPr algn="ctr"/>
            <a:r>
              <a:rPr lang="es-MX" sz="1100" b="1" dirty="0">
                <a:solidFill>
                  <a:schemeClr val="tx1"/>
                </a:solidFill>
                <a:latin typeface="Arial" panose="020B0604020202020204" pitchFamily="34" charset="0"/>
                <a:cs typeface="Arial" panose="020B0604020202020204" pitchFamily="34" charset="0"/>
              </a:rPr>
              <a:t>15. LENGUA EXTRANJERA</a:t>
            </a:r>
          </a:p>
          <a:p>
            <a:pPr algn="ctr"/>
            <a:r>
              <a:rPr lang="es-MX" sz="1000" dirty="0">
                <a:solidFill>
                  <a:schemeClr val="tx1"/>
                </a:solidFill>
                <a:latin typeface="Arial" panose="020B0604020202020204" pitchFamily="34" charset="0"/>
                <a:cs typeface="Arial" panose="020B0604020202020204" pitchFamily="34" charset="0"/>
              </a:rPr>
              <a:t>Manual para Registrar CLE, Mapa Modular, Organigrama, Carta Descriptiva </a:t>
            </a:r>
          </a:p>
          <a:p>
            <a:pPr algn="ctr"/>
            <a:r>
              <a:rPr lang="es-MX" sz="1000" dirty="0">
                <a:solidFill>
                  <a:schemeClr val="tx1"/>
                </a:solidFill>
                <a:latin typeface="Arial" panose="020B0604020202020204" pitchFamily="34" charset="0"/>
                <a:cs typeface="Arial" panose="020B0604020202020204" pitchFamily="34" charset="0"/>
              </a:rPr>
              <a:t>Plantilla de Facilitadores de la CLE, Categorías – Formación profesional Estadísticos </a:t>
            </a:r>
            <a:r>
              <a:rPr lang="es-MX" sz="1100" dirty="0">
                <a:solidFill>
                  <a:schemeClr val="tx1"/>
                </a:solidFill>
                <a:latin typeface="Arial" panose="020B0604020202020204" pitchFamily="34" charset="0"/>
                <a:cs typeface="Arial" panose="020B0604020202020204" pitchFamily="34" charset="0"/>
              </a:rPr>
              <a:t>	</a:t>
            </a:r>
          </a:p>
        </p:txBody>
      </p:sp>
      <p:sp>
        <p:nvSpPr>
          <p:cNvPr id="24" name="Flecha: a la derecha 23">
            <a:extLst>
              <a:ext uri="{FF2B5EF4-FFF2-40B4-BE49-F238E27FC236}">
                <a16:creationId xmlns:a16="http://schemas.microsoft.com/office/drawing/2014/main" id="{2BF7585B-C7E1-20D6-416F-6E2C2B881694}"/>
              </a:ext>
            </a:extLst>
          </p:cNvPr>
          <p:cNvSpPr/>
          <p:nvPr/>
        </p:nvSpPr>
        <p:spPr>
          <a:xfrm rot="5400000">
            <a:off x="9578826" y="3155540"/>
            <a:ext cx="370421" cy="481781"/>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5" name="Flecha: a la derecha 24">
            <a:extLst>
              <a:ext uri="{FF2B5EF4-FFF2-40B4-BE49-F238E27FC236}">
                <a16:creationId xmlns:a16="http://schemas.microsoft.com/office/drawing/2014/main" id="{60B83F82-D617-F134-9975-C9C42BE3E25B}"/>
              </a:ext>
            </a:extLst>
          </p:cNvPr>
          <p:cNvSpPr/>
          <p:nvPr/>
        </p:nvSpPr>
        <p:spPr>
          <a:xfrm rot="16200000">
            <a:off x="7713894" y="3137305"/>
            <a:ext cx="333949" cy="481781"/>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6" name="Rectángulo 25"/>
          <p:cNvSpPr/>
          <p:nvPr/>
        </p:nvSpPr>
        <p:spPr>
          <a:xfrm>
            <a:off x="6352149" y="1217083"/>
            <a:ext cx="5464713" cy="935472"/>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000" dirty="0">
                <a:solidFill>
                  <a:schemeClr val="tx1"/>
                </a:solidFill>
                <a:latin typeface="Arial" panose="020B0604020202020204" pitchFamily="34" charset="0"/>
                <a:cs typeface="Arial" panose="020B0604020202020204" pitchFamily="34" charset="0"/>
              </a:rPr>
              <a:t>Políticas del Programa Nacional de Calidad </a:t>
            </a:r>
            <a:r>
              <a:rPr lang="es-MX" sz="1100" dirty="0">
                <a:solidFill>
                  <a:schemeClr val="tx1"/>
                </a:solidFill>
                <a:latin typeface="Arial" panose="020B0604020202020204" pitchFamily="34" charset="0"/>
                <a:cs typeface="Arial" panose="020B0604020202020204" pitchFamily="34" charset="0"/>
              </a:rPr>
              <a:t>	</a:t>
            </a:r>
          </a:p>
          <a:p>
            <a:pPr algn="ctr"/>
            <a:r>
              <a:rPr lang="es-MX" sz="1100" b="1" dirty="0">
                <a:solidFill>
                  <a:schemeClr val="tx1"/>
                </a:solidFill>
                <a:latin typeface="Arial" panose="020B0604020202020204" pitchFamily="34" charset="0"/>
                <a:cs typeface="Arial" panose="020B0604020202020204" pitchFamily="34" charset="0"/>
              </a:rPr>
              <a:t>14. PROCESO DE LA EVALUACIÓN ACADÉMICA DEL PADRÓN DEL PROGRAMA DE POSGRADO DE CALIDAD</a:t>
            </a:r>
          </a:p>
          <a:p>
            <a:pPr algn="ctr"/>
            <a:r>
              <a:rPr lang="es-MX" sz="1000" dirty="0">
                <a:solidFill>
                  <a:schemeClr val="tx1"/>
                </a:solidFill>
                <a:latin typeface="Arial" panose="020B0604020202020204" pitchFamily="34" charset="0"/>
                <a:cs typeface="Arial" panose="020B0604020202020204" pitchFamily="34" charset="0"/>
              </a:rPr>
              <a:t>Dictamen de la Acreditación del Programa de Posgrado </a:t>
            </a:r>
          </a:p>
          <a:p>
            <a:pPr algn="ctr"/>
            <a:r>
              <a:rPr lang="es-MX" sz="1000" dirty="0">
                <a:solidFill>
                  <a:schemeClr val="tx1"/>
                </a:solidFill>
                <a:latin typeface="Arial" panose="020B0604020202020204" pitchFamily="34" charset="0"/>
                <a:cs typeface="Arial" panose="020B0604020202020204" pitchFamily="34" charset="0"/>
              </a:rPr>
              <a:t>Acreditación 	</a:t>
            </a:r>
            <a:endParaRPr lang="es-MX" sz="1100" dirty="0">
              <a:solidFill>
                <a:schemeClr val="tx1"/>
              </a:solidFill>
              <a:latin typeface="Arial" panose="020B0604020202020204" pitchFamily="34" charset="0"/>
              <a:cs typeface="Arial" panose="020B0604020202020204" pitchFamily="34" charset="0"/>
            </a:endParaRPr>
          </a:p>
        </p:txBody>
      </p:sp>
      <p:cxnSp>
        <p:nvCxnSpPr>
          <p:cNvPr id="27" name="Conector: angular 26">
            <a:extLst>
              <a:ext uri="{FF2B5EF4-FFF2-40B4-BE49-F238E27FC236}">
                <a16:creationId xmlns:a16="http://schemas.microsoft.com/office/drawing/2014/main" id="{66820290-463B-1C8E-2157-8B48E7E82F20}"/>
              </a:ext>
            </a:extLst>
          </p:cNvPr>
          <p:cNvCxnSpPr>
            <a:cxnSpLocks/>
            <a:stCxn id="7" idx="3"/>
            <a:endCxn id="26" idx="1"/>
          </p:cNvCxnSpPr>
          <p:nvPr/>
        </p:nvCxnSpPr>
        <p:spPr>
          <a:xfrm flipV="1">
            <a:off x="5203321" y="1684819"/>
            <a:ext cx="1148828" cy="2091883"/>
          </a:xfrm>
          <a:prstGeom prst="bentConnector3">
            <a:avLst>
              <a:gd name="adj1" fmla="val 50000"/>
            </a:avLst>
          </a:prstGeom>
          <a:ln w="57150">
            <a:headEnd type="triangle"/>
            <a:tailEnd type="triangle"/>
          </a:ln>
        </p:spPr>
        <p:style>
          <a:lnRef idx="2">
            <a:schemeClr val="accent1"/>
          </a:lnRef>
          <a:fillRef idx="0">
            <a:schemeClr val="accent1"/>
          </a:fillRef>
          <a:effectRef idx="1">
            <a:schemeClr val="accent1"/>
          </a:effectRef>
          <a:fontRef idx="minor">
            <a:schemeClr val="tx1"/>
          </a:fontRef>
        </p:style>
      </p:cxnSp>
      <p:sp>
        <p:nvSpPr>
          <p:cNvPr id="22" name="Subtítulo 2">
            <a:extLst>
              <a:ext uri="{FF2B5EF4-FFF2-40B4-BE49-F238E27FC236}">
                <a16:creationId xmlns:a16="http://schemas.microsoft.com/office/drawing/2014/main" id="{640721F8-CA88-CAC9-6E57-D5E3E04C0F3D}"/>
              </a:ext>
            </a:extLst>
          </p:cNvPr>
          <p:cNvSpPr>
            <a:spLocks noGrp="1"/>
          </p:cNvSpPr>
          <p:nvPr/>
        </p:nvSpPr>
        <p:spPr>
          <a:xfrm>
            <a:off x="0" y="16062"/>
            <a:ext cx="12192000" cy="546646"/>
          </a:xfrm>
          <a:prstGeom prst="rect">
            <a:avLst/>
          </a:prstGeom>
          <a:solidFill>
            <a:schemeClr val="tx2">
              <a:lumMod val="90000"/>
              <a:lumOff val="10000"/>
            </a:schemeClr>
          </a:solidFill>
          <a:effectLst>
            <a:outerShdw blurRad="50800" dist="38100" dir="16200000" rotWithShape="0">
              <a:prstClr val="black">
                <a:alpha val="40000"/>
              </a:prstClr>
            </a:outerShdw>
          </a:effectLst>
        </p:spPr>
        <p:txBody>
          <a:bodyPr vert="horz" lIns="91440" tIns="45720" rIns="91440" bIns="45720" rtlCol="0" anchor="ctr">
            <a:normAutofit/>
          </a:bodyPr>
          <a:lstStyle>
            <a:lvl1pPr marL="0" indent="0" algn="ctr" defTabSz="914400" rtl="0" eaLnBrk="1" latinLnBrk="0" hangingPunct="1">
              <a:lnSpc>
                <a:spcPct val="90000"/>
              </a:lnSpc>
              <a:spcBef>
                <a:spcPts val="1000"/>
              </a:spcBef>
              <a:buFont typeface="Arial"/>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9pPr>
          </a:lstStyle>
          <a:p>
            <a:r>
              <a:rPr lang="es-MX" dirty="0">
                <a:solidFill>
                  <a:schemeClr val="bg1"/>
                </a:solidFill>
                <a:latin typeface="Soberana Texto" charset="0"/>
              </a:rPr>
              <a:t>MAPA DE </a:t>
            </a:r>
            <a:r>
              <a:rPr lang="es-MX">
                <a:solidFill>
                  <a:schemeClr val="bg1"/>
                </a:solidFill>
                <a:latin typeface="Soberana Texto" charset="0"/>
              </a:rPr>
              <a:t>PROCESOS </a:t>
            </a:r>
            <a:endParaRPr lang="es-ES_tradnl" dirty="0">
              <a:solidFill>
                <a:schemeClr val="bg1"/>
              </a:solidFill>
              <a:latin typeface="Soberana Texto" charset="0"/>
            </a:endParaRPr>
          </a:p>
        </p:txBody>
      </p:sp>
      <p:pic>
        <p:nvPicPr>
          <p:cNvPr id="28" name="Imagen 27"/>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171617" y="66850"/>
            <a:ext cx="1041721" cy="445069"/>
          </a:xfrm>
          <a:prstGeom prst="rect">
            <a:avLst/>
          </a:prstGeom>
        </p:spPr>
      </p:pic>
      <p:sp>
        <p:nvSpPr>
          <p:cNvPr id="29" name="CuadroTexto 28"/>
          <p:cNvSpPr txBox="1"/>
          <p:nvPr/>
        </p:nvSpPr>
        <p:spPr>
          <a:xfrm>
            <a:off x="171617" y="6525344"/>
            <a:ext cx="1384621" cy="307777"/>
          </a:xfrm>
          <a:prstGeom prst="rect">
            <a:avLst/>
          </a:prstGeom>
          <a:noFill/>
        </p:spPr>
        <p:txBody>
          <a:bodyPr wrap="square" rtlCol="0">
            <a:spAutoFit/>
          </a:bodyPr>
          <a:lstStyle/>
          <a:p>
            <a:r>
              <a:rPr lang="es-MX" sz="1400" dirty="0">
                <a:solidFill>
                  <a:schemeClr val="bg1"/>
                </a:solidFill>
                <a:latin typeface="Arial" panose="020B0604020202020204" pitchFamily="34" charset="0"/>
                <a:cs typeface="Arial" panose="020B0604020202020204" pitchFamily="34" charset="0"/>
              </a:rPr>
              <a:t>Rev. Abril 2024</a:t>
            </a:r>
          </a:p>
        </p:txBody>
      </p:sp>
      <p:sp>
        <p:nvSpPr>
          <p:cNvPr id="30" name="CuadroTexto 29"/>
          <p:cNvSpPr txBox="1"/>
          <p:nvPr/>
        </p:nvSpPr>
        <p:spPr>
          <a:xfrm>
            <a:off x="10646186" y="6537783"/>
            <a:ext cx="1384621" cy="307777"/>
          </a:xfrm>
          <a:prstGeom prst="rect">
            <a:avLst/>
          </a:prstGeom>
          <a:noFill/>
        </p:spPr>
        <p:txBody>
          <a:bodyPr wrap="square" rtlCol="0">
            <a:spAutoFit/>
          </a:bodyPr>
          <a:lstStyle/>
          <a:p>
            <a:r>
              <a:rPr lang="es-MX" sz="1400" dirty="0">
                <a:solidFill>
                  <a:schemeClr val="bg1"/>
                </a:solidFill>
                <a:latin typeface="Arial" panose="020B0604020202020204" pitchFamily="34" charset="0"/>
                <a:cs typeface="Arial" panose="020B0604020202020204" pitchFamily="34" charset="0"/>
              </a:rPr>
              <a:t>Pagina 3 de 5</a:t>
            </a:r>
          </a:p>
        </p:txBody>
      </p:sp>
      <p:pic>
        <p:nvPicPr>
          <p:cNvPr id="2" name="Imagen 1">
            <a:extLst>
              <a:ext uri="{FF2B5EF4-FFF2-40B4-BE49-F238E27FC236}">
                <a16:creationId xmlns:a16="http://schemas.microsoft.com/office/drawing/2014/main" id="{12FD5CC7-B7AE-BFAB-BD00-B86A224EEF10}"/>
              </a:ext>
            </a:extLst>
          </p:cNvPr>
          <p:cNvPicPr>
            <a:picLocks noChangeAspect="1"/>
          </p:cNvPicPr>
          <p:nvPr/>
        </p:nvPicPr>
        <p:blipFill>
          <a:blip r:embed="rId3">
            <a:duotone>
              <a:schemeClr val="bg2">
                <a:shade val="45000"/>
                <a:satMod val="135000"/>
              </a:schemeClr>
              <a:prstClr val="white"/>
            </a:duotone>
            <a:extLst>
              <a:ext uri="{BEBA8EAE-BF5A-486C-A8C5-ECC9F3942E4B}">
                <a14:imgProps xmlns:a14="http://schemas.microsoft.com/office/drawing/2010/main">
                  <a14:imgLayer r:embed="rId4">
                    <a14:imgEffect>
                      <a14:artisticPhotocopy/>
                    </a14:imgEffect>
                    <a14:imgEffect>
                      <a14:colorTemperature colorTemp="4700"/>
                    </a14:imgEffect>
                    <a14:imgEffect>
                      <a14:brightnessContrast bright="40000" contrast="40000"/>
                    </a14:imgEffect>
                  </a14:imgLayer>
                </a14:imgProps>
              </a:ext>
              <a:ext uri="{28A0092B-C50C-407E-A947-70E740481C1C}">
                <a14:useLocalDpi xmlns:a14="http://schemas.microsoft.com/office/drawing/2010/main" val="0"/>
              </a:ext>
            </a:extLst>
          </a:blip>
          <a:stretch>
            <a:fillRect/>
          </a:stretch>
        </p:blipFill>
        <p:spPr>
          <a:xfrm>
            <a:off x="11109995" y="45354"/>
            <a:ext cx="896320" cy="477498"/>
          </a:xfrm>
          <a:prstGeom prst="rect">
            <a:avLst/>
          </a:prstGeom>
        </p:spPr>
      </p:pic>
    </p:spTree>
    <p:extLst>
      <p:ext uri="{BB962C8B-B14F-4D97-AF65-F5344CB8AC3E}">
        <p14:creationId xmlns:p14="http://schemas.microsoft.com/office/powerpoint/2010/main" val="13955413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ángulo 5">
            <a:extLst>
              <a:ext uri="{FF2B5EF4-FFF2-40B4-BE49-F238E27FC236}">
                <a16:creationId xmlns:a16="http://schemas.microsoft.com/office/drawing/2014/main" id="{1D025426-83EB-6EF4-3133-4110E7A4EB86}"/>
              </a:ext>
            </a:extLst>
          </p:cNvPr>
          <p:cNvSpPr/>
          <p:nvPr/>
        </p:nvSpPr>
        <p:spPr>
          <a:xfrm>
            <a:off x="171617" y="1420364"/>
            <a:ext cx="2852937" cy="1452531"/>
          </a:xfrm>
          <a:prstGeom prst="rect">
            <a:avLst/>
          </a:prstGeom>
          <a:solidFill>
            <a:schemeClr val="accent2">
              <a:lumMod val="20000"/>
              <a:lumOff val="80000"/>
            </a:schemeClr>
          </a:solidFill>
        </p:spPr>
        <p:style>
          <a:lnRef idx="2">
            <a:schemeClr val="dk1"/>
          </a:lnRef>
          <a:fillRef idx="1">
            <a:schemeClr val="lt1"/>
          </a:fillRef>
          <a:effectRef idx="0">
            <a:schemeClr val="dk1"/>
          </a:effectRef>
          <a:fontRef idx="minor">
            <a:schemeClr val="dk1"/>
          </a:fontRef>
        </p:style>
        <p:txBody>
          <a:bodyPr rtlCol="0" anchor="ctr"/>
          <a:lstStyle/>
          <a:p>
            <a:r>
              <a:rPr lang="es-MX" sz="1000" dirty="0">
                <a:solidFill>
                  <a:srgbClr val="000000"/>
                </a:solidFill>
                <a:effectLst/>
                <a:latin typeface="Arial" panose="020B0604020202020204" pitchFamily="34" charset="0"/>
                <a:ea typeface="Times New Roman" panose="02020603050405020304" pitchFamily="18" charset="0"/>
              </a:rPr>
              <a:t>* Listado de bachilleratos.</a:t>
            </a:r>
            <a:br>
              <a:rPr lang="es-MX" sz="1000" dirty="0">
                <a:solidFill>
                  <a:srgbClr val="000000"/>
                </a:solidFill>
                <a:effectLst/>
                <a:latin typeface="Arial" panose="020B0604020202020204" pitchFamily="34" charset="0"/>
                <a:ea typeface="Times New Roman" panose="02020603050405020304" pitchFamily="18" charset="0"/>
              </a:rPr>
            </a:br>
            <a:r>
              <a:rPr lang="es-MX" sz="1000" dirty="0">
                <a:solidFill>
                  <a:srgbClr val="000000"/>
                </a:solidFill>
                <a:effectLst/>
                <a:latin typeface="Arial" panose="020B0604020202020204" pitchFamily="34" charset="0"/>
                <a:ea typeface="Times New Roman" panose="02020603050405020304" pitchFamily="18" charset="0"/>
              </a:rPr>
              <a:t>* Oferta educativa de cada ITD.</a:t>
            </a:r>
          </a:p>
          <a:p>
            <a:endParaRPr lang="es-MX" sz="1100" dirty="0">
              <a:effectLst/>
              <a:latin typeface="Arial" panose="020B060402020202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s-MX" sz="1050" b="1" kern="100" dirty="0">
                <a:effectLst/>
                <a:latin typeface="Arial" panose="020B0604020202020204" pitchFamily="34" charset="0"/>
                <a:ea typeface="Aptos" panose="020B0004020202020204" pitchFamily="34" charset="0"/>
                <a:cs typeface="Arial" panose="020B0604020202020204" pitchFamily="34" charset="0"/>
              </a:rPr>
              <a:t>PROMOCIÓN DE LA OFERTA EDUCATIVA</a:t>
            </a:r>
          </a:p>
          <a:p>
            <a:pPr>
              <a:lnSpc>
                <a:spcPct val="107000"/>
              </a:lnSpc>
              <a:spcAft>
                <a:spcPts val="800"/>
              </a:spcAft>
            </a:pPr>
            <a:r>
              <a:rPr lang="es-MX" sz="1050" dirty="0">
                <a:solidFill>
                  <a:srgbClr val="000000"/>
                </a:solidFill>
                <a:effectLst/>
                <a:latin typeface="Arial" panose="020B0604020202020204" pitchFamily="34" charset="0"/>
                <a:ea typeface="Times New Roman" panose="02020603050405020304" pitchFamily="18" charset="0"/>
              </a:rPr>
              <a:t>*Programa de promoción y difusión.</a:t>
            </a:r>
            <a:br>
              <a:rPr lang="es-MX" sz="1050" dirty="0">
                <a:solidFill>
                  <a:srgbClr val="000000"/>
                </a:solidFill>
                <a:effectLst/>
                <a:latin typeface="Arial" panose="020B0604020202020204" pitchFamily="34" charset="0"/>
                <a:ea typeface="Times New Roman" panose="02020603050405020304" pitchFamily="18" charset="0"/>
              </a:rPr>
            </a:br>
            <a:r>
              <a:rPr lang="es-MX" sz="1050" dirty="0">
                <a:solidFill>
                  <a:srgbClr val="000000"/>
                </a:solidFill>
                <a:effectLst/>
                <a:latin typeface="Arial" panose="020B0604020202020204" pitchFamily="34" charset="0"/>
                <a:ea typeface="Times New Roman" panose="02020603050405020304" pitchFamily="18" charset="0"/>
              </a:rPr>
              <a:t>*Lista de alumnos que solicitaron ficha de ingreso</a:t>
            </a:r>
            <a:r>
              <a:rPr lang="es-MX" sz="1100" dirty="0">
                <a:solidFill>
                  <a:srgbClr val="000000"/>
                </a:solidFill>
                <a:effectLst/>
                <a:latin typeface="Arial" panose="020B0604020202020204" pitchFamily="34" charset="0"/>
                <a:ea typeface="Times New Roman" panose="02020603050405020304" pitchFamily="18" charset="0"/>
              </a:rPr>
              <a:t>.</a:t>
            </a:r>
            <a:endParaRPr lang="es-MX" sz="1800" dirty="0">
              <a:effectLst/>
              <a:latin typeface="Arial" panose="020B0604020202020204" pitchFamily="34" charset="0"/>
              <a:ea typeface="Calibri" panose="020F0502020204030204" pitchFamily="34" charset="0"/>
              <a:cs typeface="Times New Roman" panose="02020603050405020304" pitchFamily="18" charset="0"/>
            </a:endParaRPr>
          </a:p>
        </p:txBody>
      </p:sp>
      <p:sp>
        <p:nvSpPr>
          <p:cNvPr id="9" name="Rectángulo 8">
            <a:extLst>
              <a:ext uri="{FF2B5EF4-FFF2-40B4-BE49-F238E27FC236}">
                <a16:creationId xmlns:a16="http://schemas.microsoft.com/office/drawing/2014/main" id="{AAD5062B-3BD6-1441-516A-CF79CD120B39}"/>
              </a:ext>
            </a:extLst>
          </p:cNvPr>
          <p:cNvSpPr/>
          <p:nvPr/>
        </p:nvSpPr>
        <p:spPr>
          <a:xfrm>
            <a:off x="3169794" y="1097238"/>
            <a:ext cx="2852937" cy="2098785"/>
          </a:xfrm>
          <a:prstGeom prst="rect">
            <a:avLst/>
          </a:prstGeom>
          <a:solidFill>
            <a:schemeClr val="accent2">
              <a:lumMod val="20000"/>
              <a:lumOff val="80000"/>
            </a:schemeClr>
          </a:solidFill>
        </p:spPr>
        <p:style>
          <a:lnRef idx="2">
            <a:schemeClr val="dk1"/>
          </a:lnRef>
          <a:fillRef idx="1">
            <a:schemeClr val="lt1"/>
          </a:fillRef>
          <a:effectRef idx="0">
            <a:schemeClr val="dk1"/>
          </a:effectRef>
          <a:fontRef idx="minor">
            <a:schemeClr val="dk1"/>
          </a:fontRef>
        </p:style>
        <p:txBody>
          <a:bodyPr rtlCol="0" anchor="ctr"/>
          <a:lstStyle/>
          <a:p>
            <a:r>
              <a:rPr lang="es-MX" sz="1000" dirty="0">
                <a:solidFill>
                  <a:srgbClr val="000000"/>
                </a:solidFill>
                <a:effectLst/>
                <a:latin typeface="Arial" panose="020B0604020202020204" pitchFamily="34" charset="0"/>
                <a:ea typeface="Times New Roman" panose="02020603050405020304" pitchFamily="18" charset="0"/>
              </a:rPr>
              <a:t>*Necesidad de visitas a empresas para complementar los objetivos académicos.</a:t>
            </a:r>
          </a:p>
          <a:p>
            <a:endParaRPr lang="es-MX" sz="1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p>
            <a:pPr>
              <a:lnSpc>
                <a:spcPct val="107000"/>
              </a:lnSpc>
              <a:spcAft>
                <a:spcPts val="800"/>
              </a:spcAft>
            </a:pPr>
            <a:r>
              <a:rPr lang="es-MX" sz="1100" b="1" kern="100" dirty="0">
                <a:effectLst/>
                <a:latin typeface="Arial" panose="020B0604020202020204" pitchFamily="34" charset="0"/>
                <a:ea typeface="Aptos" panose="020B0004020202020204" pitchFamily="34" charset="0"/>
                <a:cs typeface="Arial" panose="020B0604020202020204" pitchFamily="34" charset="0"/>
              </a:rPr>
              <a:t>VISITAS A EMPRESAS</a:t>
            </a:r>
          </a:p>
          <a:p>
            <a:r>
              <a:rPr lang="es-MX" sz="1000" b="1" kern="100" dirty="0">
                <a:latin typeface="Arial" panose="020B0604020202020204" pitchFamily="34" charset="0"/>
                <a:ea typeface="Aptos" panose="020B0004020202020204" pitchFamily="34" charset="0"/>
                <a:cs typeface="Arial" panose="020B0604020202020204" pitchFamily="34" charset="0"/>
              </a:rPr>
              <a:t>*</a:t>
            </a:r>
            <a:r>
              <a:rPr lang="es-MX" sz="1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Solicitud de visitas a empresas (por parte del área académica).</a:t>
            </a:r>
          </a:p>
          <a:p>
            <a:r>
              <a:rPr lang="es-MX" sz="1000" dirty="0">
                <a:solidFill>
                  <a:srgbClr val="000000"/>
                </a:solidFill>
                <a:effectLst/>
                <a:latin typeface="Arial" panose="020B0604020202020204" pitchFamily="34" charset="0"/>
                <a:ea typeface="Times New Roman" panose="02020603050405020304" pitchFamily="18" charset="0"/>
              </a:rPr>
              <a:t>*Oficio de solicitud de visitas.</a:t>
            </a:r>
            <a:br>
              <a:rPr lang="es-MX" sz="1000" dirty="0">
                <a:solidFill>
                  <a:srgbClr val="000000"/>
                </a:solidFill>
                <a:effectLst/>
                <a:latin typeface="Arial" panose="020B0604020202020204" pitchFamily="34" charset="0"/>
                <a:ea typeface="Times New Roman" panose="02020603050405020304" pitchFamily="18" charset="0"/>
              </a:rPr>
            </a:br>
            <a:r>
              <a:rPr lang="es-MX" sz="1000" dirty="0">
                <a:solidFill>
                  <a:srgbClr val="000000"/>
                </a:solidFill>
                <a:effectLst/>
                <a:latin typeface="Arial" panose="020B0604020202020204" pitchFamily="34" charset="0"/>
                <a:ea typeface="Times New Roman" panose="02020603050405020304" pitchFamily="18" charset="0"/>
              </a:rPr>
              <a:t>*Programa de visitas aceptadas a empresas.</a:t>
            </a:r>
            <a:br>
              <a:rPr lang="es-MX" sz="1000" dirty="0">
                <a:solidFill>
                  <a:srgbClr val="000000"/>
                </a:solidFill>
                <a:effectLst/>
                <a:latin typeface="Arial" panose="020B0604020202020204" pitchFamily="34" charset="0"/>
                <a:ea typeface="Times New Roman" panose="02020603050405020304" pitchFamily="18" charset="0"/>
              </a:rPr>
            </a:br>
            <a:r>
              <a:rPr lang="es-MX" sz="1000" dirty="0">
                <a:solidFill>
                  <a:srgbClr val="000000"/>
                </a:solidFill>
                <a:effectLst/>
                <a:latin typeface="Arial" panose="020B0604020202020204" pitchFamily="34" charset="0"/>
                <a:ea typeface="Times New Roman" panose="02020603050405020304" pitchFamily="18" charset="0"/>
              </a:rPr>
              <a:t>*Oficio de comisión del docente.</a:t>
            </a:r>
            <a:br>
              <a:rPr lang="es-MX" sz="1000" dirty="0">
                <a:solidFill>
                  <a:srgbClr val="000000"/>
                </a:solidFill>
                <a:effectLst/>
                <a:latin typeface="Arial" panose="020B0604020202020204" pitchFamily="34" charset="0"/>
                <a:ea typeface="Times New Roman" panose="02020603050405020304" pitchFamily="18" charset="0"/>
              </a:rPr>
            </a:br>
            <a:r>
              <a:rPr lang="es-MX" sz="1000" dirty="0">
                <a:solidFill>
                  <a:srgbClr val="000000"/>
                </a:solidFill>
                <a:effectLst/>
                <a:latin typeface="Arial" panose="020B0604020202020204" pitchFamily="34" charset="0"/>
                <a:ea typeface="Times New Roman" panose="02020603050405020304" pitchFamily="18" charset="0"/>
              </a:rPr>
              <a:t>*Carta de presentación y agradecimiento de visitas a empresas.</a:t>
            </a:r>
            <a:br>
              <a:rPr lang="es-MX" sz="1000" dirty="0">
                <a:solidFill>
                  <a:srgbClr val="000000"/>
                </a:solidFill>
                <a:effectLst/>
                <a:latin typeface="Arial" panose="020B0604020202020204" pitchFamily="34" charset="0"/>
                <a:ea typeface="Times New Roman" panose="02020603050405020304" pitchFamily="18" charset="0"/>
              </a:rPr>
            </a:br>
            <a:r>
              <a:rPr lang="es-MX" sz="1000" dirty="0">
                <a:solidFill>
                  <a:srgbClr val="000000"/>
                </a:solidFill>
                <a:effectLst/>
                <a:latin typeface="Arial" panose="020B0604020202020204" pitchFamily="34" charset="0"/>
                <a:ea typeface="Times New Roman" panose="02020603050405020304" pitchFamily="18" charset="0"/>
              </a:rPr>
              <a:t>*Reporte de resultados e incidentes en visita.</a:t>
            </a:r>
            <a:endParaRPr lang="es-MX" sz="1000" b="1" kern="100" dirty="0">
              <a:effectLst/>
              <a:latin typeface="Arial" panose="020B0604020202020204" pitchFamily="34" charset="0"/>
              <a:ea typeface="Aptos" panose="020B0004020202020204" pitchFamily="34" charset="0"/>
              <a:cs typeface="Arial" panose="020B0604020202020204" pitchFamily="34" charset="0"/>
            </a:endParaRPr>
          </a:p>
        </p:txBody>
      </p:sp>
      <p:sp>
        <p:nvSpPr>
          <p:cNvPr id="10" name="Rectángulo 9">
            <a:extLst>
              <a:ext uri="{FF2B5EF4-FFF2-40B4-BE49-F238E27FC236}">
                <a16:creationId xmlns:a16="http://schemas.microsoft.com/office/drawing/2014/main" id="{25C0603A-ECA7-4B4A-9481-3F65320328CD}"/>
              </a:ext>
            </a:extLst>
          </p:cNvPr>
          <p:cNvSpPr/>
          <p:nvPr/>
        </p:nvSpPr>
        <p:spPr>
          <a:xfrm>
            <a:off x="6185556" y="1097238"/>
            <a:ext cx="2852937" cy="2098938"/>
          </a:xfrm>
          <a:prstGeom prst="rect">
            <a:avLst/>
          </a:prstGeom>
          <a:solidFill>
            <a:schemeClr val="accent2">
              <a:lumMod val="20000"/>
              <a:lumOff val="80000"/>
            </a:schemeClr>
          </a:solidFill>
        </p:spPr>
        <p:style>
          <a:lnRef idx="2">
            <a:schemeClr val="dk1"/>
          </a:lnRef>
          <a:fillRef idx="1">
            <a:schemeClr val="lt1"/>
          </a:fillRef>
          <a:effectRef idx="0">
            <a:schemeClr val="dk1"/>
          </a:effectRef>
          <a:fontRef idx="minor">
            <a:schemeClr val="dk1"/>
          </a:fontRef>
        </p:style>
        <p:txBody>
          <a:bodyPr rtlCol="0" anchor="ctr"/>
          <a:lstStyle/>
          <a:p>
            <a:r>
              <a:rPr lang="es-MX" sz="1000" dirty="0">
                <a:solidFill>
                  <a:srgbClr val="000000"/>
                </a:solidFill>
                <a:effectLst/>
                <a:latin typeface="Arial" panose="020B0604020202020204" pitchFamily="34" charset="0"/>
                <a:ea typeface="Times New Roman" panose="02020603050405020304" pitchFamily="18" charset="0"/>
              </a:rPr>
              <a:t>*Lista de alumnos inscritos</a:t>
            </a:r>
            <a:br>
              <a:rPr lang="es-MX" sz="1000" dirty="0">
                <a:solidFill>
                  <a:srgbClr val="000000"/>
                </a:solidFill>
                <a:effectLst/>
                <a:latin typeface="Arial" panose="020B0604020202020204" pitchFamily="34" charset="0"/>
                <a:ea typeface="Times New Roman" panose="02020603050405020304" pitchFamily="18" charset="0"/>
              </a:rPr>
            </a:br>
            <a:r>
              <a:rPr lang="es-MX" sz="1000" dirty="0">
                <a:solidFill>
                  <a:srgbClr val="000000"/>
                </a:solidFill>
                <a:effectLst/>
                <a:latin typeface="Arial" panose="020B0604020202020204" pitchFamily="34" charset="0"/>
                <a:ea typeface="Times New Roman" panose="02020603050405020304" pitchFamily="18" charset="0"/>
              </a:rPr>
              <a:t>*Catálogo de actividades culturales, deportivas y recreativas validadas por cada ITS</a:t>
            </a:r>
          </a:p>
          <a:p>
            <a:endParaRPr lang="es-MX" sz="1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p>
            <a:pPr>
              <a:lnSpc>
                <a:spcPct val="107000"/>
              </a:lnSpc>
              <a:spcAft>
                <a:spcPts val="800"/>
              </a:spcAft>
            </a:pPr>
            <a:r>
              <a:rPr lang="es-MX" sz="1100" b="1" kern="100" dirty="0">
                <a:effectLst/>
                <a:latin typeface="Arial" panose="020B0604020202020204" pitchFamily="34" charset="0"/>
                <a:ea typeface="Aptos" panose="020B0004020202020204" pitchFamily="34" charset="0"/>
                <a:cs typeface="Arial" panose="020B0604020202020204" pitchFamily="34" charset="0"/>
              </a:rPr>
              <a:t>ACTIVIDADES EXTRAESCOLARES</a:t>
            </a:r>
            <a:endParaRPr lang="es-MX" sz="1100" kern="100" dirty="0">
              <a:effectLst/>
              <a:latin typeface="Arial" panose="020B0604020202020204" pitchFamily="34" charset="0"/>
              <a:ea typeface="Aptos" panose="020B0004020202020204" pitchFamily="34" charset="0"/>
              <a:cs typeface="Arial" panose="020B0604020202020204" pitchFamily="34" charset="0"/>
            </a:endParaRPr>
          </a:p>
          <a:p>
            <a:pPr>
              <a:lnSpc>
                <a:spcPct val="107000"/>
              </a:lnSpc>
              <a:spcAft>
                <a:spcPts val="800"/>
              </a:spcAft>
            </a:pPr>
            <a:r>
              <a:rPr lang="es-MX" sz="1000" dirty="0">
                <a:solidFill>
                  <a:srgbClr val="000000"/>
                </a:solidFill>
                <a:effectLst/>
                <a:latin typeface="Arial" panose="020B0604020202020204" pitchFamily="34" charset="0"/>
                <a:ea typeface="Times New Roman" panose="02020603050405020304" pitchFamily="18" charset="0"/>
              </a:rPr>
              <a:t>*Cédula de resultados de actividades culturales, deportivas y recreativas o Anexo XVI.</a:t>
            </a:r>
            <a:br>
              <a:rPr lang="es-MX" sz="1000" dirty="0">
                <a:solidFill>
                  <a:srgbClr val="000000"/>
                </a:solidFill>
                <a:effectLst/>
                <a:latin typeface="Arial" panose="020B0604020202020204" pitchFamily="34" charset="0"/>
                <a:ea typeface="Times New Roman" panose="02020603050405020304" pitchFamily="18" charset="0"/>
              </a:rPr>
            </a:br>
            <a:r>
              <a:rPr lang="es-MX" sz="1000" dirty="0">
                <a:solidFill>
                  <a:srgbClr val="000000"/>
                </a:solidFill>
                <a:effectLst/>
                <a:latin typeface="Arial" panose="020B0604020202020204" pitchFamily="34" charset="0"/>
                <a:ea typeface="Times New Roman" panose="02020603050405020304" pitchFamily="18" charset="0"/>
              </a:rPr>
              <a:t>*Constancia de cumplimiento de actividad complementaria.</a:t>
            </a:r>
            <a:br>
              <a:rPr lang="es-MX" sz="1000" dirty="0">
                <a:solidFill>
                  <a:srgbClr val="000000"/>
                </a:solidFill>
                <a:effectLst/>
                <a:latin typeface="Arial" panose="020B0604020202020204" pitchFamily="34" charset="0"/>
                <a:ea typeface="Times New Roman" panose="02020603050405020304" pitchFamily="18" charset="0"/>
              </a:rPr>
            </a:br>
            <a:r>
              <a:rPr lang="es-MX" sz="1000" dirty="0">
                <a:solidFill>
                  <a:srgbClr val="000000"/>
                </a:solidFill>
                <a:effectLst/>
                <a:latin typeface="Arial" panose="020B0604020202020204" pitchFamily="34" charset="0"/>
                <a:ea typeface="Times New Roman" panose="02020603050405020304" pitchFamily="18" charset="0"/>
              </a:rPr>
              <a:t>*Cédula de inscripción de actividades culturales, deportivas y recreativas</a:t>
            </a:r>
            <a:endParaRPr lang="es-MX" sz="1000" b="1" kern="100" dirty="0">
              <a:effectLst/>
              <a:latin typeface="Arial" panose="020B0604020202020204" pitchFamily="34" charset="0"/>
              <a:ea typeface="Aptos" panose="020B0004020202020204" pitchFamily="34" charset="0"/>
              <a:cs typeface="Arial" panose="020B0604020202020204" pitchFamily="34" charset="0"/>
            </a:endParaRPr>
          </a:p>
        </p:txBody>
      </p:sp>
      <p:sp>
        <p:nvSpPr>
          <p:cNvPr id="11" name="Rectángulo 10">
            <a:extLst>
              <a:ext uri="{FF2B5EF4-FFF2-40B4-BE49-F238E27FC236}">
                <a16:creationId xmlns:a16="http://schemas.microsoft.com/office/drawing/2014/main" id="{4DE65354-3E55-07ED-2DD5-E928463CCF4F}"/>
              </a:ext>
            </a:extLst>
          </p:cNvPr>
          <p:cNvSpPr/>
          <p:nvPr/>
        </p:nvSpPr>
        <p:spPr>
          <a:xfrm>
            <a:off x="9201318" y="1416075"/>
            <a:ext cx="2852937" cy="1452531"/>
          </a:xfrm>
          <a:prstGeom prst="rect">
            <a:avLst/>
          </a:prstGeom>
          <a:solidFill>
            <a:schemeClr val="accent2">
              <a:lumMod val="20000"/>
              <a:lumOff val="80000"/>
            </a:schemeClr>
          </a:solidFill>
        </p:spPr>
        <p:style>
          <a:lnRef idx="2">
            <a:schemeClr val="dk1"/>
          </a:lnRef>
          <a:fillRef idx="1">
            <a:schemeClr val="lt1"/>
          </a:fillRef>
          <a:effectRef idx="0">
            <a:schemeClr val="dk1"/>
          </a:effectRef>
          <a:fontRef idx="minor">
            <a:schemeClr val="dk1"/>
          </a:fontRef>
        </p:style>
        <p:txBody>
          <a:bodyPr rtlCol="0" anchor="ctr"/>
          <a:lstStyle/>
          <a:p>
            <a:r>
              <a:rPr lang="es-MX" sz="1000" dirty="0">
                <a:solidFill>
                  <a:srgbClr val="000000"/>
                </a:solidFill>
                <a:effectLst/>
                <a:latin typeface="Arial" panose="020B0604020202020204" pitchFamily="34" charset="0"/>
                <a:ea typeface="Times New Roman" panose="02020603050405020304" pitchFamily="18" charset="0"/>
              </a:rPr>
              <a:t>*Solicitud del estudiante.</a:t>
            </a:r>
          </a:p>
          <a:p>
            <a:endParaRPr lang="es-MX" sz="1100" dirty="0">
              <a:solidFill>
                <a:srgbClr val="000000"/>
              </a:solidFill>
              <a:effectLst/>
              <a:latin typeface="Arial" panose="020B0604020202020204" pitchFamily="34" charset="0"/>
              <a:ea typeface="Times New Roman" panose="02020603050405020304" pitchFamily="18" charset="0"/>
            </a:endParaRPr>
          </a:p>
          <a:p>
            <a:r>
              <a:rPr lang="es-MX" sz="1100" b="1" kern="100" dirty="0">
                <a:effectLst/>
                <a:latin typeface="Arial" panose="020B0604020202020204" pitchFamily="34" charset="0"/>
                <a:ea typeface="Aptos" panose="020B0004020202020204" pitchFamily="34" charset="0"/>
                <a:cs typeface="Arial" panose="020B0604020202020204" pitchFamily="34" charset="0"/>
              </a:rPr>
              <a:t>SERVICIO SOCIAL</a:t>
            </a:r>
          </a:p>
          <a:p>
            <a:endParaRPr lang="es-MX" sz="1100" kern="100" dirty="0">
              <a:latin typeface="Arial" panose="020B0604020202020204" pitchFamily="34" charset="0"/>
              <a:ea typeface="Aptos" panose="020B0004020202020204" pitchFamily="34" charset="0"/>
              <a:cs typeface="Arial" panose="020B0604020202020204" pitchFamily="34" charset="0"/>
            </a:endParaRPr>
          </a:p>
          <a:p>
            <a:r>
              <a:rPr lang="es-MX" sz="1000" kern="100" dirty="0">
                <a:effectLst/>
                <a:latin typeface="Arial" panose="020B0604020202020204" pitchFamily="34" charset="0"/>
                <a:ea typeface="Times New Roman" panose="02020603050405020304" pitchFamily="18" charset="0"/>
                <a:cs typeface="Arial" panose="020B0604020202020204" pitchFamily="34" charset="0"/>
              </a:rPr>
              <a:t>Anexo XVIII; Anexo XIX; Anexo XX; Anexo XXI; Anexo XXII; Anexo XXIII; Anexo XXIV; Anexo XXV; Anexo XXVI; Formatos requeridos por cada Estado (Si aplica)</a:t>
            </a:r>
            <a:endParaRPr lang="es-MX" sz="1000" kern="100" dirty="0">
              <a:effectLst/>
              <a:latin typeface="Arial" panose="020B0604020202020204" pitchFamily="34" charset="0"/>
              <a:ea typeface="Aptos" panose="020B0004020202020204" pitchFamily="34" charset="0"/>
              <a:cs typeface="Arial" panose="020B0604020202020204" pitchFamily="34" charset="0"/>
            </a:endParaRPr>
          </a:p>
        </p:txBody>
      </p:sp>
      <p:sp>
        <p:nvSpPr>
          <p:cNvPr id="2" name="Rectángulo 1">
            <a:extLst>
              <a:ext uri="{FF2B5EF4-FFF2-40B4-BE49-F238E27FC236}">
                <a16:creationId xmlns:a16="http://schemas.microsoft.com/office/drawing/2014/main" id="{EBB68B84-1794-DCD9-E514-FB945ED52F2B}"/>
              </a:ext>
            </a:extLst>
          </p:cNvPr>
          <p:cNvSpPr/>
          <p:nvPr/>
        </p:nvSpPr>
        <p:spPr>
          <a:xfrm>
            <a:off x="500170" y="602492"/>
            <a:ext cx="11191660" cy="324500"/>
          </a:xfrm>
          <a:prstGeom prst="rect">
            <a:avLst/>
          </a:prstGeom>
          <a:solidFill>
            <a:schemeClr val="bg1">
              <a:lumMod val="95000"/>
            </a:schemeClr>
          </a:solidFill>
        </p:spPr>
        <p:style>
          <a:lnRef idx="2">
            <a:schemeClr val="accent6"/>
          </a:lnRef>
          <a:fillRef idx="1">
            <a:schemeClr val="lt1"/>
          </a:fillRef>
          <a:effectRef idx="0">
            <a:schemeClr val="accent6"/>
          </a:effectRef>
          <a:fontRef idx="minor">
            <a:schemeClr val="dk1"/>
          </a:fontRef>
        </p:style>
        <p:txBody>
          <a:bodyPr rtlCol="0" anchor="ctr"/>
          <a:lstStyle/>
          <a:p>
            <a:pPr algn="ctr"/>
            <a:r>
              <a:rPr lang="es-MX" b="1" dirty="0"/>
              <a:t>PROCESO DE VINCULACIÓN</a:t>
            </a:r>
          </a:p>
        </p:txBody>
      </p:sp>
      <p:sp>
        <p:nvSpPr>
          <p:cNvPr id="4" name="Subtítulo 2">
            <a:extLst>
              <a:ext uri="{FF2B5EF4-FFF2-40B4-BE49-F238E27FC236}">
                <a16:creationId xmlns:a16="http://schemas.microsoft.com/office/drawing/2014/main" id="{260A4CE6-1AB2-9E4F-7055-B11ADC8AFE7D}"/>
              </a:ext>
            </a:extLst>
          </p:cNvPr>
          <p:cNvSpPr txBox="1">
            <a:spLocks/>
          </p:cNvSpPr>
          <p:nvPr/>
        </p:nvSpPr>
        <p:spPr>
          <a:xfrm>
            <a:off x="0" y="6525344"/>
            <a:ext cx="12192000" cy="332656"/>
          </a:xfrm>
          <a:prstGeom prst="rect">
            <a:avLst/>
          </a:prstGeom>
          <a:solidFill>
            <a:schemeClr val="tx2">
              <a:lumMod val="75000"/>
            </a:schemeClr>
          </a:solidFill>
          <a:effectLst>
            <a:outerShdw blurRad="50800" dist="38100" dir="16200000" rotWithShape="0">
              <a:prstClr val="black">
                <a:alpha val="40000"/>
              </a:prstClr>
            </a:outerShdw>
          </a:effectLst>
        </p:spPr>
        <p:txBody>
          <a:bodyPr vert="horz" lIns="91440" tIns="45720" rIns="91440" bIns="45720" rtlCol="0">
            <a:normAutofit lnSpcReduction="10000"/>
          </a:bodyPr>
          <a:lstStyle>
            <a:lvl1pPr marL="0" indent="0" algn="ctr" defTabSz="914400" rtl="0" eaLnBrk="1" latinLnBrk="0" hangingPunct="1">
              <a:lnSpc>
                <a:spcPct val="90000"/>
              </a:lnSpc>
              <a:spcBef>
                <a:spcPts val="1000"/>
              </a:spcBef>
              <a:buFont typeface="Arial"/>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9pPr>
          </a:lstStyle>
          <a:p>
            <a:r>
              <a:rPr lang="es-MX" sz="1800" dirty="0">
                <a:solidFill>
                  <a:schemeClr val="bg1"/>
                </a:solidFill>
                <a:latin typeface="Soberana Texto" charset="0"/>
                <a:ea typeface="Soberana Texto" charset="0"/>
                <a:cs typeface="Soberana Texto" charset="0"/>
              </a:rPr>
              <a:t>TECNOLÓGICO NACIONAL DE MÉXICO</a:t>
            </a:r>
            <a:endParaRPr lang="es-ES_tradnl" sz="1800" dirty="0">
              <a:solidFill>
                <a:schemeClr val="bg1"/>
              </a:solidFill>
              <a:latin typeface="Soberana Texto" charset="0"/>
              <a:ea typeface="Soberana Texto" charset="0"/>
              <a:cs typeface="Soberana Texto" charset="0"/>
            </a:endParaRPr>
          </a:p>
        </p:txBody>
      </p:sp>
      <p:sp>
        <p:nvSpPr>
          <p:cNvPr id="12" name="Subtítulo 2">
            <a:extLst>
              <a:ext uri="{FF2B5EF4-FFF2-40B4-BE49-F238E27FC236}">
                <a16:creationId xmlns:a16="http://schemas.microsoft.com/office/drawing/2014/main" id="{640721F8-CA88-CAC9-6E57-D5E3E04C0F3D}"/>
              </a:ext>
            </a:extLst>
          </p:cNvPr>
          <p:cNvSpPr>
            <a:spLocks noGrp="1"/>
          </p:cNvSpPr>
          <p:nvPr/>
        </p:nvSpPr>
        <p:spPr>
          <a:xfrm>
            <a:off x="0" y="16062"/>
            <a:ext cx="12192000" cy="546646"/>
          </a:xfrm>
          <a:prstGeom prst="rect">
            <a:avLst/>
          </a:prstGeom>
          <a:solidFill>
            <a:schemeClr val="tx2">
              <a:lumMod val="90000"/>
              <a:lumOff val="10000"/>
            </a:schemeClr>
          </a:solidFill>
          <a:effectLst>
            <a:outerShdw blurRad="50800" dist="38100" dir="16200000" rotWithShape="0">
              <a:prstClr val="black">
                <a:alpha val="40000"/>
              </a:prstClr>
            </a:outerShdw>
          </a:effectLst>
        </p:spPr>
        <p:txBody>
          <a:bodyPr vert="horz" lIns="91440" tIns="45720" rIns="91440" bIns="45720" rtlCol="0" anchor="ctr">
            <a:normAutofit/>
          </a:bodyPr>
          <a:lstStyle>
            <a:lvl1pPr marL="0" indent="0" algn="ctr" defTabSz="914400" rtl="0" eaLnBrk="1" latinLnBrk="0" hangingPunct="1">
              <a:lnSpc>
                <a:spcPct val="90000"/>
              </a:lnSpc>
              <a:spcBef>
                <a:spcPts val="1000"/>
              </a:spcBef>
              <a:buFont typeface="Arial"/>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9pPr>
          </a:lstStyle>
          <a:p>
            <a:r>
              <a:rPr lang="es-MX" dirty="0">
                <a:solidFill>
                  <a:schemeClr val="bg1"/>
                </a:solidFill>
                <a:latin typeface="Soberana Texto" charset="0"/>
              </a:rPr>
              <a:t>MAPA DE </a:t>
            </a:r>
            <a:r>
              <a:rPr lang="es-MX">
                <a:solidFill>
                  <a:schemeClr val="bg1"/>
                </a:solidFill>
                <a:latin typeface="Soberana Texto" charset="0"/>
              </a:rPr>
              <a:t>PROCESOS </a:t>
            </a:r>
            <a:endParaRPr lang="es-ES_tradnl" dirty="0">
              <a:solidFill>
                <a:schemeClr val="bg1"/>
              </a:solidFill>
              <a:latin typeface="Soberana Texto" charset="0"/>
            </a:endParaRPr>
          </a:p>
        </p:txBody>
      </p:sp>
      <p:pic>
        <p:nvPicPr>
          <p:cNvPr id="13" name="Imagen 12"/>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171617" y="66850"/>
            <a:ext cx="1041721" cy="445069"/>
          </a:xfrm>
          <a:prstGeom prst="rect">
            <a:avLst/>
          </a:prstGeom>
        </p:spPr>
      </p:pic>
      <p:sp>
        <p:nvSpPr>
          <p:cNvPr id="20" name="Rectángulo 19">
            <a:extLst>
              <a:ext uri="{FF2B5EF4-FFF2-40B4-BE49-F238E27FC236}">
                <a16:creationId xmlns:a16="http://schemas.microsoft.com/office/drawing/2014/main" id="{1D025426-83EB-6EF4-3133-4110E7A4EB86}"/>
              </a:ext>
            </a:extLst>
          </p:cNvPr>
          <p:cNvSpPr/>
          <p:nvPr/>
        </p:nvSpPr>
        <p:spPr>
          <a:xfrm>
            <a:off x="69125" y="3527599"/>
            <a:ext cx="2321938" cy="2565468"/>
          </a:xfrm>
          <a:prstGeom prst="rect">
            <a:avLst/>
          </a:prstGeom>
          <a:solidFill>
            <a:schemeClr val="accent2">
              <a:lumMod val="20000"/>
              <a:lumOff val="80000"/>
            </a:schemeClr>
          </a:solidFill>
        </p:spPr>
        <p:style>
          <a:lnRef idx="2">
            <a:schemeClr val="dk1"/>
          </a:lnRef>
          <a:fillRef idx="1">
            <a:schemeClr val="lt1"/>
          </a:fillRef>
          <a:effectRef idx="0">
            <a:schemeClr val="dk1"/>
          </a:effectRef>
          <a:fontRef idx="minor">
            <a:schemeClr val="dk1"/>
          </a:fontRef>
        </p:style>
        <p:txBody>
          <a:bodyPr rtlCol="0" anchor="ctr"/>
          <a:lstStyle/>
          <a:p>
            <a:pPr>
              <a:lnSpc>
                <a:spcPct val="107000"/>
              </a:lnSpc>
              <a:spcAft>
                <a:spcPts val="800"/>
              </a:spcAft>
            </a:pPr>
            <a:r>
              <a:rPr lang="es-MX" sz="1000" dirty="0">
                <a:solidFill>
                  <a:srgbClr val="000000"/>
                </a:solidFill>
                <a:effectLst/>
                <a:latin typeface="Arial" panose="020B0604020202020204" pitchFamily="34" charset="0"/>
                <a:ea typeface="Times New Roman" panose="02020603050405020304" pitchFamily="18" charset="0"/>
              </a:rPr>
              <a:t>*Convocatorias para el desarrollo de emprendimiento e incubación de empresas.</a:t>
            </a:r>
            <a:br>
              <a:rPr lang="es-MX" sz="1000" dirty="0">
                <a:solidFill>
                  <a:srgbClr val="000000"/>
                </a:solidFill>
                <a:effectLst/>
                <a:latin typeface="Arial" panose="020B0604020202020204" pitchFamily="34" charset="0"/>
                <a:ea typeface="Times New Roman" panose="02020603050405020304" pitchFamily="18" charset="0"/>
              </a:rPr>
            </a:br>
            <a:r>
              <a:rPr lang="es-MX" sz="1000" dirty="0">
                <a:solidFill>
                  <a:srgbClr val="000000"/>
                </a:solidFill>
                <a:effectLst/>
                <a:latin typeface="Arial" panose="020B0604020202020204" pitchFamily="34" charset="0"/>
                <a:ea typeface="Times New Roman" panose="02020603050405020304" pitchFamily="18" charset="0"/>
              </a:rPr>
              <a:t>*Necesidades para atender los programas de estudio de cada ITD</a:t>
            </a:r>
            <a:endParaRPr lang="es-MX" sz="1000" b="1" kern="100" dirty="0">
              <a:effectLst/>
              <a:latin typeface="Arial" panose="020B0604020202020204" pitchFamily="34" charset="0"/>
              <a:ea typeface="Aptos" panose="020B0004020202020204" pitchFamily="34" charset="0"/>
              <a:cs typeface="Arial" panose="020B0604020202020204" pitchFamily="34" charset="0"/>
            </a:endParaRPr>
          </a:p>
          <a:p>
            <a:pPr algn="ctr">
              <a:lnSpc>
                <a:spcPct val="107000"/>
              </a:lnSpc>
              <a:spcAft>
                <a:spcPts val="800"/>
              </a:spcAft>
            </a:pPr>
            <a:r>
              <a:rPr lang="es-MX" sz="1100" b="1" kern="100" dirty="0">
                <a:latin typeface="Arial" panose="020B0604020202020204" pitchFamily="34" charset="0"/>
                <a:ea typeface="Aptos" panose="020B0004020202020204" pitchFamily="34" charset="0"/>
                <a:cs typeface="Arial" panose="020B0604020202020204" pitchFamily="34" charset="0"/>
              </a:rPr>
              <a:t>EMPRENDIMIENTO</a:t>
            </a:r>
            <a:r>
              <a:rPr lang="es-MX" sz="1100" b="1" kern="100" dirty="0">
                <a:effectLst/>
                <a:latin typeface="Arial" panose="020B0604020202020204" pitchFamily="34" charset="0"/>
                <a:ea typeface="Aptos" panose="020B0004020202020204" pitchFamily="34" charset="0"/>
                <a:cs typeface="Arial" panose="020B0604020202020204" pitchFamily="34" charset="0"/>
              </a:rPr>
              <a:t> E INCUBACIÓN DE EMPRESAS</a:t>
            </a:r>
            <a:endParaRPr lang="es-MX" sz="1100" b="1" kern="100" dirty="0">
              <a:latin typeface="Arial" panose="020B060402020202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s-MX" sz="1000" dirty="0">
                <a:solidFill>
                  <a:srgbClr val="000000"/>
                </a:solidFill>
                <a:latin typeface="Arial" panose="020B0604020202020204" pitchFamily="34" charset="0"/>
              </a:rPr>
              <a:t>Banco de proyectos.</a:t>
            </a:r>
            <a:br>
              <a:rPr lang="es-MX" sz="1000" dirty="0">
                <a:solidFill>
                  <a:srgbClr val="000000"/>
                </a:solidFill>
                <a:latin typeface="Arial" panose="020B0604020202020204" pitchFamily="34" charset="0"/>
              </a:rPr>
            </a:br>
            <a:r>
              <a:rPr lang="es-MX" sz="1000" dirty="0">
                <a:solidFill>
                  <a:srgbClr val="000000"/>
                </a:solidFill>
                <a:latin typeface="Arial" panose="020B0604020202020204" pitchFamily="34" charset="0"/>
              </a:rPr>
              <a:t>Registros de proyectos aceptados.</a:t>
            </a:r>
            <a:br>
              <a:rPr lang="es-MX" sz="1000" dirty="0">
                <a:solidFill>
                  <a:srgbClr val="000000"/>
                </a:solidFill>
                <a:latin typeface="Arial" panose="020B0604020202020204" pitchFamily="34" charset="0"/>
              </a:rPr>
            </a:br>
            <a:r>
              <a:rPr lang="es-MX" sz="1000" dirty="0">
                <a:solidFill>
                  <a:srgbClr val="000000"/>
                </a:solidFill>
                <a:latin typeface="Arial" panose="020B0604020202020204" pitchFamily="34" charset="0"/>
              </a:rPr>
              <a:t>Constancias de los alumnos que participación  en proyectos.</a:t>
            </a:r>
            <a:br>
              <a:rPr lang="es-MX" sz="1000" dirty="0">
                <a:solidFill>
                  <a:srgbClr val="000000"/>
                </a:solidFill>
                <a:latin typeface="Arial" panose="020B0604020202020204" pitchFamily="34" charset="0"/>
              </a:rPr>
            </a:br>
            <a:r>
              <a:rPr lang="es-MX" sz="1000" dirty="0">
                <a:solidFill>
                  <a:srgbClr val="000000"/>
                </a:solidFill>
                <a:latin typeface="Arial" panose="020B0604020202020204" pitchFamily="34" charset="0"/>
              </a:rPr>
              <a:t>Acta constitutiva de las empresas incubadas</a:t>
            </a:r>
          </a:p>
        </p:txBody>
      </p:sp>
      <p:sp>
        <p:nvSpPr>
          <p:cNvPr id="21" name="Rectángulo 20">
            <a:extLst>
              <a:ext uri="{FF2B5EF4-FFF2-40B4-BE49-F238E27FC236}">
                <a16:creationId xmlns:a16="http://schemas.microsoft.com/office/drawing/2014/main" id="{AAD5062B-3BD6-1441-516A-CF79CD120B39}"/>
              </a:ext>
            </a:extLst>
          </p:cNvPr>
          <p:cNvSpPr/>
          <p:nvPr/>
        </p:nvSpPr>
        <p:spPr>
          <a:xfrm>
            <a:off x="2497379" y="3925870"/>
            <a:ext cx="2321938" cy="1768926"/>
          </a:xfrm>
          <a:prstGeom prst="rect">
            <a:avLst/>
          </a:prstGeom>
          <a:solidFill>
            <a:schemeClr val="accent2">
              <a:lumMod val="20000"/>
              <a:lumOff val="80000"/>
            </a:schemeClr>
          </a:solidFill>
        </p:spPr>
        <p:style>
          <a:lnRef idx="2">
            <a:schemeClr val="dk1"/>
          </a:lnRef>
          <a:fillRef idx="1">
            <a:schemeClr val="lt1"/>
          </a:fillRef>
          <a:effectRef idx="0">
            <a:schemeClr val="dk1"/>
          </a:effectRef>
          <a:fontRef idx="minor">
            <a:schemeClr val="dk1"/>
          </a:fontRef>
        </p:style>
        <p:txBody>
          <a:bodyPr rtlCol="0" anchor="ctr"/>
          <a:lstStyle/>
          <a:p>
            <a:r>
              <a:rPr lang="es-MX" sz="1000" dirty="0">
                <a:solidFill>
                  <a:srgbClr val="000000"/>
                </a:solidFill>
                <a:latin typeface="Arial" panose="020B0604020202020204" pitchFamily="34" charset="0"/>
              </a:rPr>
              <a:t>Egresados</a:t>
            </a:r>
            <a:endParaRPr lang="es-MX" sz="1100" dirty="0">
              <a:solidFill>
                <a:srgbClr val="000000"/>
              </a:solidFill>
              <a:latin typeface="Arial" panose="020B0604020202020204" pitchFamily="34" charset="0"/>
            </a:endParaRPr>
          </a:p>
          <a:p>
            <a:r>
              <a:rPr lang="es-MX" sz="1100" dirty="0">
                <a:solidFill>
                  <a:srgbClr val="000000"/>
                </a:solidFill>
                <a:latin typeface="Arial" panose="020B0604020202020204" pitchFamily="34" charset="0"/>
              </a:rPr>
              <a:t> </a:t>
            </a:r>
          </a:p>
          <a:p>
            <a:pPr algn="ctr"/>
            <a:r>
              <a:rPr lang="es-MX" sz="1100" b="1" kern="100" dirty="0">
                <a:latin typeface="Arial" panose="020B0604020202020204" pitchFamily="34" charset="0"/>
                <a:cs typeface="Arial" panose="020B0604020202020204" pitchFamily="34" charset="0"/>
              </a:rPr>
              <a:t>SEGUIMIENTO DE EGRESADOS</a:t>
            </a:r>
          </a:p>
          <a:p>
            <a:endParaRPr lang="es-MX" sz="1200" b="1" kern="100" dirty="0">
              <a:solidFill>
                <a:srgbClr val="000000"/>
              </a:solidFill>
              <a:latin typeface="Arial" panose="020B0604020202020204" pitchFamily="34" charset="0"/>
              <a:cs typeface="Arial" panose="020B0604020202020204" pitchFamily="34" charset="0"/>
            </a:endParaRPr>
          </a:p>
          <a:p>
            <a:r>
              <a:rPr lang="es-MX" sz="1000" dirty="0">
                <a:solidFill>
                  <a:srgbClr val="000000"/>
                </a:solidFill>
                <a:latin typeface="Arial" panose="020B0604020202020204" pitchFamily="34" charset="0"/>
              </a:rPr>
              <a:t>Programa de seguimiento de egresados </a:t>
            </a:r>
          </a:p>
          <a:p>
            <a:r>
              <a:rPr lang="es-MX" sz="1000" dirty="0">
                <a:solidFill>
                  <a:srgbClr val="000000"/>
                </a:solidFill>
                <a:latin typeface="Arial" panose="020B0604020202020204" pitchFamily="34" charset="0"/>
              </a:rPr>
              <a:t>Encuesta aplicada</a:t>
            </a:r>
            <a:br>
              <a:rPr lang="es-MX" sz="1000" dirty="0">
                <a:solidFill>
                  <a:srgbClr val="000000"/>
                </a:solidFill>
                <a:latin typeface="Arial" panose="020B0604020202020204" pitchFamily="34" charset="0"/>
              </a:rPr>
            </a:br>
            <a:r>
              <a:rPr lang="es-MX" sz="1000" dirty="0">
                <a:solidFill>
                  <a:srgbClr val="000000"/>
                </a:solidFill>
                <a:latin typeface="Arial" panose="020B0604020202020204" pitchFamily="34" charset="0"/>
              </a:rPr>
              <a:t>Análisis de resultados</a:t>
            </a:r>
            <a:br>
              <a:rPr lang="es-MX" sz="1000" dirty="0">
                <a:solidFill>
                  <a:srgbClr val="000000"/>
                </a:solidFill>
                <a:latin typeface="Arial" panose="020B0604020202020204" pitchFamily="34" charset="0"/>
              </a:rPr>
            </a:br>
            <a:r>
              <a:rPr lang="es-MX" sz="1000" dirty="0">
                <a:solidFill>
                  <a:srgbClr val="000000"/>
                </a:solidFill>
                <a:latin typeface="Arial" panose="020B0604020202020204" pitchFamily="34" charset="0"/>
              </a:rPr>
              <a:t>Acciones implementadas</a:t>
            </a:r>
          </a:p>
        </p:txBody>
      </p:sp>
      <p:sp>
        <p:nvSpPr>
          <p:cNvPr id="22" name="Rectángulo 21">
            <a:extLst>
              <a:ext uri="{FF2B5EF4-FFF2-40B4-BE49-F238E27FC236}">
                <a16:creationId xmlns:a16="http://schemas.microsoft.com/office/drawing/2014/main" id="{25C0603A-ECA7-4B4A-9481-3F65320328CD}"/>
              </a:ext>
            </a:extLst>
          </p:cNvPr>
          <p:cNvSpPr/>
          <p:nvPr/>
        </p:nvSpPr>
        <p:spPr>
          <a:xfrm>
            <a:off x="4925633" y="4141340"/>
            <a:ext cx="2321938" cy="1337986"/>
          </a:xfrm>
          <a:prstGeom prst="rect">
            <a:avLst/>
          </a:prstGeom>
          <a:solidFill>
            <a:schemeClr val="accent2">
              <a:lumMod val="20000"/>
              <a:lumOff val="80000"/>
            </a:schemeClr>
          </a:solidFill>
        </p:spPr>
        <p:style>
          <a:lnRef idx="2">
            <a:schemeClr val="dk1"/>
          </a:lnRef>
          <a:fillRef idx="1">
            <a:schemeClr val="lt1"/>
          </a:fillRef>
          <a:effectRef idx="0">
            <a:schemeClr val="dk1"/>
          </a:effectRef>
          <a:fontRef idx="minor">
            <a:schemeClr val="dk1"/>
          </a:fontRef>
        </p:style>
        <p:txBody>
          <a:bodyPr rtlCol="0" anchor="ctr"/>
          <a:lstStyle/>
          <a:p>
            <a:r>
              <a:rPr lang="es-MX" sz="1000" dirty="0">
                <a:solidFill>
                  <a:srgbClr val="000000"/>
                </a:solidFill>
                <a:latin typeface="Arial" panose="020B0604020202020204" pitchFamily="34" charset="0"/>
              </a:rPr>
              <a:t>Convenios de movilidad</a:t>
            </a:r>
            <a:br>
              <a:rPr lang="es-MX" sz="1000" dirty="0">
                <a:solidFill>
                  <a:srgbClr val="000000"/>
                </a:solidFill>
                <a:latin typeface="Arial" panose="020B0604020202020204" pitchFamily="34" charset="0"/>
              </a:rPr>
            </a:br>
            <a:r>
              <a:rPr lang="es-MX" sz="1000" dirty="0">
                <a:solidFill>
                  <a:srgbClr val="000000"/>
                </a:solidFill>
                <a:latin typeface="Arial" panose="020B0604020202020204" pitchFamily="34" charset="0"/>
              </a:rPr>
              <a:t>Solicitudes de movilidad</a:t>
            </a:r>
          </a:p>
          <a:p>
            <a:endParaRPr lang="es-MX" sz="1050" dirty="0">
              <a:solidFill>
                <a:srgbClr val="000000"/>
              </a:solidFill>
              <a:latin typeface="Arial" panose="020B0604020202020204" pitchFamily="34" charset="0"/>
            </a:endParaRPr>
          </a:p>
          <a:p>
            <a:pPr algn="ctr"/>
            <a:r>
              <a:rPr lang="es-MX" sz="1100" b="1" kern="100" dirty="0">
                <a:latin typeface="Arial" panose="020B0604020202020204" pitchFamily="34" charset="0"/>
                <a:cs typeface="Arial" panose="020B0604020202020204" pitchFamily="34" charset="0"/>
              </a:rPr>
              <a:t>MOVILIDAD ESTUDIANTIL Y DOCENTE</a:t>
            </a:r>
          </a:p>
          <a:p>
            <a:endParaRPr lang="es-MX" sz="1050" b="1" kern="100" dirty="0">
              <a:latin typeface="Arial" panose="020B0604020202020204" pitchFamily="34" charset="0"/>
              <a:cs typeface="Arial" panose="020B0604020202020204" pitchFamily="34" charset="0"/>
            </a:endParaRPr>
          </a:p>
          <a:p>
            <a:r>
              <a:rPr lang="es-MX" sz="1000" dirty="0">
                <a:solidFill>
                  <a:srgbClr val="000000"/>
                </a:solidFill>
                <a:latin typeface="Arial" panose="020B0604020202020204" pitchFamily="34" charset="0"/>
              </a:rPr>
              <a:t>Anexo IX, X, XI y XII</a:t>
            </a:r>
          </a:p>
        </p:txBody>
      </p:sp>
      <p:sp>
        <p:nvSpPr>
          <p:cNvPr id="23" name="Rectángulo 22">
            <a:extLst>
              <a:ext uri="{FF2B5EF4-FFF2-40B4-BE49-F238E27FC236}">
                <a16:creationId xmlns:a16="http://schemas.microsoft.com/office/drawing/2014/main" id="{4DE65354-3E55-07ED-2DD5-E928463CCF4F}"/>
              </a:ext>
            </a:extLst>
          </p:cNvPr>
          <p:cNvSpPr/>
          <p:nvPr/>
        </p:nvSpPr>
        <p:spPr>
          <a:xfrm>
            <a:off x="7353887" y="4064375"/>
            <a:ext cx="2321938" cy="1491916"/>
          </a:xfrm>
          <a:prstGeom prst="rect">
            <a:avLst/>
          </a:prstGeom>
          <a:solidFill>
            <a:schemeClr val="accent2">
              <a:lumMod val="20000"/>
              <a:lumOff val="80000"/>
            </a:schemeClr>
          </a:solidFill>
        </p:spPr>
        <p:style>
          <a:lnRef idx="2">
            <a:schemeClr val="dk1"/>
          </a:lnRef>
          <a:fillRef idx="1">
            <a:schemeClr val="lt1"/>
          </a:fillRef>
          <a:effectRef idx="0">
            <a:schemeClr val="dk1"/>
          </a:effectRef>
          <a:fontRef idx="minor">
            <a:schemeClr val="dk1"/>
          </a:fontRef>
        </p:style>
        <p:txBody>
          <a:bodyPr rtlCol="0" anchor="ctr"/>
          <a:lstStyle/>
          <a:p>
            <a:pPr>
              <a:spcAft>
                <a:spcPts val="800"/>
              </a:spcAft>
            </a:pPr>
            <a:r>
              <a:rPr lang="es-MX" sz="1000" dirty="0">
                <a:solidFill>
                  <a:srgbClr val="000000"/>
                </a:solidFill>
                <a:latin typeface="Arial" panose="020B0604020202020204" pitchFamily="34" charset="0"/>
              </a:rPr>
              <a:t>Necesidades de vinculación del sector público, social y privado</a:t>
            </a:r>
          </a:p>
          <a:p>
            <a:pPr algn="ctr">
              <a:spcAft>
                <a:spcPts val="800"/>
              </a:spcAft>
            </a:pPr>
            <a:r>
              <a:rPr lang="es-MX" sz="1100" b="1" kern="100" dirty="0">
                <a:latin typeface="Arial" panose="020B0604020202020204" pitchFamily="34" charset="0"/>
                <a:cs typeface="Arial" panose="020B0604020202020204" pitchFamily="34" charset="0"/>
              </a:rPr>
              <a:t>CONCERTACIÓN DE CONVENIOS</a:t>
            </a:r>
          </a:p>
          <a:p>
            <a:pPr>
              <a:spcAft>
                <a:spcPts val="800"/>
              </a:spcAft>
            </a:pPr>
            <a:r>
              <a:rPr lang="es-MX" sz="1000" kern="100" dirty="0">
                <a:latin typeface="Arial" panose="020B0604020202020204" pitchFamily="34" charset="0"/>
                <a:cs typeface="Arial" panose="020B0604020202020204" pitchFamily="34" charset="0"/>
              </a:rPr>
              <a:t>Convenios operando con plan de trabajo</a:t>
            </a:r>
          </a:p>
        </p:txBody>
      </p:sp>
      <p:sp>
        <p:nvSpPr>
          <p:cNvPr id="24" name="Rectángulo 23">
            <a:extLst>
              <a:ext uri="{FF2B5EF4-FFF2-40B4-BE49-F238E27FC236}">
                <a16:creationId xmlns:a16="http://schemas.microsoft.com/office/drawing/2014/main" id="{F21D07A9-BD29-CF0E-4DCD-9A1CFEC6E016}"/>
              </a:ext>
            </a:extLst>
          </p:cNvPr>
          <p:cNvSpPr/>
          <p:nvPr/>
        </p:nvSpPr>
        <p:spPr>
          <a:xfrm>
            <a:off x="9782141" y="3767347"/>
            <a:ext cx="2321938" cy="2085972"/>
          </a:xfrm>
          <a:prstGeom prst="rect">
            <a:avLst/>
          </a:prstGeom>
          <a:solidFill>
            <a:schemeClr val="accent2">
              <a:lumMod val="20000"/>
              <a:lumOff val="80000"/>
            </a:schemeClr>
          </a:solidFill>
        </p:spPr>
        <p:style>
          <a:lnRef idx="2">
            <a:schemeClr val="dk1"/>
          </a:lnRef>
          <a:fillRef idx="1">
            <a:schemeClr val="lt1"/>
          </a:fillRef>
          <a:effectRef idx="0">
            <a:schemeClr val="dk1"/>
          </a:effectRef>
          <a:fontRef idx="minor">
            <a:schemeClr val="dk1"/>
          </a:fontRef>
        </p:style>
        <p:txBody>
          <a:bodyPr rtlCol="0" anchor="ctr"/>
          <a:lstStyle/>
          <a:p>
            <a:r>
              <a:rPr lang="es-MX" sz="1000" dirty="0">
                <a:solidFill>
                  <a:srgbClr val="000000"/>
                </a:solidFill>
                <a:latin typeface="Arial" panose="020B0604020202020204" pitchFamily="34" charset="0"/>
              </a:rPr>
              <a:t>TecNM</a:t>
            </a:r>
          </a:p>
          <a:p>
            <a:r>
              <a:rPr lang="es-MX" sz="1000" dirty="0">
                <a:solidFill>
                  <a:srgbClr val="000000"/>
                </a:solidFill>
                <a:latin typeface="Arial" panose="020B0604020202020204" pitchFamily="34" charset="0"/>
              </a:rPr>
              <a:t>Gobierno del Estado ITD</a:t>
            </a:r>
          </a:p>
          <a:p>
            <a:r>
              <a:rPr lang="es-MX" sz="1000" dirty="0">
                <a:solidFill>
                  <a:srgbClr val="000000"/>
                </a:solidFill>
                <a:latin typeface="Arial" panose="020B0604020202020204" pitchFamily="34" charset="0"/>
              </a:rPr>
              <a:t>Gobierno Municipal</a:t>
            </a:r>
          </a:p>
          <a:p>
            <a:r>
              <a:rPr lang="es-MX" sz="1000" dirty="0">
                <a:solidFill>
                  <a:srgbClr val="000000"/>
                </a:solidFill>
                <a:latin typeface="Arial" panose="020B0604020202020204" pitchFamily="34" charset="0"/>
              </a:rPr>
              <a:t>Sector privado</a:t>
            </a:r>
          </a:p>
          <a:p>
            <a:r>
              <a:rPr lang="es-MX" sz="1000" dirty="0">
                <a:solidFill>
                  <a:srgbClr val="000000"/>
                </a:solidFill>
                <a:latin typeface="Arial" panose="020B0604020202020204" pitchFamily="34" charset="0"/>
              </a:rPr>
              <a:t>Sector Social</a:t>
            </a:r>
          </a:p>
          <a:p>
            <a:r>
              <a:rPr lang="es-MX" sz="1000" dirty="0">
                <a:solidFill>
                  <a:srgbClr val="000000"/>
                </a:solidFill>
                <a:latin typeface="Arial" panose="020B0604020202020204" pitchFamily="34" charset="0"/>
              </a:rPr>
              <a:t>Sector privado</a:t>
            </a:r>
          </a:p>
          <a:p>
            <a:endParaRPr lang="es-MX" sz="1000" dirty="0">
              <a:solidFill>
                <a:srgbClr val="000000"/>
              </a:solidFill>
              <a:latin typeface="Arial" panose="020B0604020202020204" pitchFamily="34" charset="0"/>
            </a:endParaRPr>
          </a:p>
          <a:p>
            <a:pPr algn="ctr">
              <a:spcAft>
                <a:spcPts val="800"/>
              </a:spcAft>
            </a:pPr>
            <a:r>
              <a:rPr lang="es-MX" sz="1100" b="1" kern="100" dirty="0">
                <a:latin typeface="Arial" panose="020B0604020202020204" pitchFamily="34" charset="0"/>
                <a:cs typeface="Arial" panose="020B0604020202020204" pitchFamily="34" charset="0"/>
              </a:rPr>
              <a:t>CONSEJO DE VINCULACIÓN</a:t>
            </a:r>
          </a:p>
          <a:p>
            <a:pPr algn="just">
              <a:spcAft>
                <a:spcPts val="800"/>
              </a:spcAft>
            </a:pPr>
            <a:r>
              <a:rPr lang="es-MX" sz="1000" dirty="0">
                <a:solidFill>
                  <a:srgbClr val="000000"/>
                </a:solidFill>
                <a:latin typeface="Arial" panose="020B0604020202020204" pitchFamily="34" charset="0"/>
              </a:rPr>
              <a:t>Acta de integración y minutas de sesión del comité de vinculación.</a:t>
            </a:r>
            <a:br>
              <a:rPr lang="es-MX" sz="1000" dirty="0">
                <a:solidFill>
                  <a:srgbClr val="000000"/>
                </a:solidFill>
                <a:latin typeface="Arial" panose="020B0604020202020204" pitchFamily="34" charset="0"/>
              </a:rPr>
            </a:br>
            <a:r>
              <a:rPr lang="es-MX" sz="1000" dirty="0">
                <a:solidFill>
                  <a:srgbClr val="000000"/>
                </a:solidFill>
                <a:latin typeface="Arial" panose="020B0604020202020204" pitchFamily="34" charset="0"/>
              </a:rPr>
              <a:t>Acta de integración y minutas de sesión del consejo de vinculación.</a:t>
            </a:r>
          </a:p>
        </p:txBody>
      </p:sp>
      <p:sp>
        <p:nvSpPr>
          <p:cNvPr id="17" name="CuadroTexto 16"/>
          <p:cNvSpPr txBox="1"/>
          <p:nvPr/>
        </p:nvSpPr>
        <p:spPr>
          <a:xfrm>
            <a:off x="171617" y="6525344"/>
            <a:ext cx="1384621" cy="307777"/>
          </a:xfrm>
          <a:prstGeom prst="rect">
            <a:avLst/>
          </a:prstGeom>
          <a:noFill/>
        </p:spPr>
        <p:txBody>
          <a:bodyPr wrap="square" rtlCol="0">
            <a:spAutoFit/>
          </a:bodyPr>
          <a:lstStyle/>
          <a:p>
            <a:r>
              <a:rPr lang="es-MX" sz="1400" dirty="0">
                <a:solidFill>
                  <a:schemeClr val="bg1"/>
                </a:solidFill>
                <a:latin typeface="Arial" panose="020B0604020202020204" pitchFamily="34" charset="0"/>
                <a:cs typeface="Arial" panose="020B0604020202020204" pitchFamily="34" charset="0"/>
              </a:rPr>
              <a:t>Rev. Abril 2024</a:t>
            </a:r>
          </a:p>
        </p:txBody>
      </p:sp>
      <p:sp>
        <p:nvSpPr>
          <p:cNvPr id="18" name="CuadroTexto 17"/>
          <p:cNvSpPr txBox="1"/>
          <p:nvPr/>
        </p:nvSpPr>
        <p:spPr>
          <a:xfrm>
            <a:off x="10646186" y="6537783"/>
            <a:ext cx="1384621" cy="307777"/>
          </a:xfrm>
          <a:prstGeom prst="rect">
            <a:avLst/>
          </a:prstGeom>
          <a:noFill/>
        </p:spPr>
        <p:txBody>
          <a:bodyPr wrap="square" rtlCol="0">
            <a:spAutoFit/>
          </a:bodyPr>
          <a:lstStyle/>
          <a:p>
            <a:r>
              <a:rPr lang="es-MX" sz="1400" dirty="0">
                <a:solidFill>
                  <a:schemeClr val="bg1"/>
                </a:solidFill>
                <a:latin typeface="Arial" panose="020B0604020202020204" pitchFamily="34" charset="0"/>
                <a:cs typeface="Arial" panose="020B0604020202020204" pitchFamily="34" charset="0"/>
              </a:rPr>
              <a:t>Pagina 4 de 5</a:t>
            </a:r>
          </a:p>
        </p:txBody>
      </p:sp>
      <p:pic>
        <p:nvPicPr>
          <p:cNvPr id="3" name="Imagen 2">
            <a:extLst>
              <a:ext uri="{FF2B5EF4-FFF2-40B4-BE49-F238E27FC236}">
                <a16:creationId xmlns:a16="http://schemas.microsoft.com/office/drawing/2014/main" id="{E3BF2970-D731-B1E7-F696-1DEEEC1AECF6}"/>
              </a:ext>
            </a:extLst>
          </p:cNvPr>
          <p:cNvPicPr>
            <a:picLocks noChangeAspect="1"/>
          </p:cNvPicPr>
          <p:nvPr/>
        </p:nvPicPr>
        <p:blipFill>
          <a:blip r:embed="rId3">
            <a:duotone>
              <a:schemeClr val="bg2">
                <a:shade val="45000"/>
                <a:satMod val="135000"/>
              </a:schemeClr>
              <a:prstClr val="white"/>
            </a:duotone>
            <a:extLst>
              <a:ext uri="{BEBA8EAE-BF5A-486C-A8C5-ECC9F3942E4B}">
                <a14:imgProps xmlns:a14="http://schemas.microsoft.com/office/drawing/2010/main">
                  <a14:imgLayer r:embed="rId4">
                    <a14:imgEffect>
                      <a14:artisticPhotocopy/>
                    </a14:imgEffect>
                    <a14:imgEffect>
                      <a14:colorTemperature colorTemp="4700"/>
                    </a14:imgEffect>
                    <a14:imgEffect>
                      <a14:brightnessContrast bright="40000" contrast="40000"/>
                    </a14:imgEffect>
                  </a14:imgLayer>
                </a14:imgProps>
              </a:ext>
              <a:ext uri="{28A0092B-C50C-407E-A947-70E740481C1C}">
                <a14:useLocalDpi xmlns:a14="http://schemas.microsoft.com/office/drawing/2010/main" val="0"/>
              </a:ext>
            </a:extLst>
          </a:blip>
          <a:stretch>
            <a:fillRect/>
          </a:stretch>
        </p:blipFill>
        <p:spPr>
          <a:xfrm>
            <a:off x="11109995" y="45354"/>
            <a:ext cx="896320" cy="477498"/>
          </a:xfrm>
          <a:prstGeom prst="rect">
            <a:avLst/>
          </a:prstGeom>
        </p:spPr>
      </p:pic>
    </p:spTree>
    <p:extLst>
      <p:ext uri="{BB962C8B-B14F-4D97-AF65-F5344CB8AC3E}">
        <p14:creationId xmlns:p14="http://schemas.microsoft.com/office/powerpoint/2010/main" val="24056279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ángulo 4">
            <a:extLst>
              <a:ext uri="{FF2B5EF4-FFF2-40B4-BE49-F238E27FC236}">
                <a16:creationId xmlns:a16="http://schemas.microsoft.com/office/drawing/2014/main" id="{6B742039-5323-B1A3-0CAD-719306D754DD}"/>
              </a:ext>
            </a:extLst>
          </p:cNvPr>
          <p:cNvSpPr/>
          <p:nvPr/>
        </p:nvSpPr>
        <p:spPr>
          <a:xfrm>
            <a:off x="191234" y="2042767"/>
            <a:ext cx="3665219" cy="2595370"/>
          </a:xfrm>
          <a:prstGeom prst="rect">
            <a:avLst/>
          </a:prstGeom>
          <a:solidFill>
            <a:schemeClr val="accent6">
              <a:lumMod val="20000"/>
              <a:lumOff val="80000"/>
            </a:schemeClr>
          </a:solidFill>
        </p:spPr>
        <p:style>
          <a:lnRef idx="2">
            <a:schemeClr val="accent6"/>
          </a:lnRef>
          <a:fillRef idx="1">
            <a:schemeClr val="lt1"/>
          </a:fillRef>
          <a:effectRef idx="0">
            <a:schemeClr val="accent6"/>
          </a:effectRef>
          <a:fontRef idx="minor">
            <a:schemeClr val="dk1"/>
          </a:fontRef>
        </p:style>
        <p:txBody>
          <a:bodyPr rtlCol="0" anchor="ctr"/>
          <a:lstStyle/>
          <a:p>
            <a:pPr algn="ctr"/>
            <a:endParaRPr lang="es-MX" sz="1000" b="1" dirty="0">
              <a:latin typeface="Arial "/>
            </a:endParaRPr>
          </a:p>
          <a:p>
            <a:pPr marL="171450" indent="-171450">
              <a:buFont typeface="Arial" panose="020B0604020202020204" pitchFamily="34" charset="0"/>
              <a:buChar char="•"/>
            </a:pPr>
            <a:r>
              <a:rPr lang="es-MX" sz="1100" dirty="0"/>
              <a:t>PID</a:t>
            </a:r>
            <a:endParaRPr lang="es-MX" sz="1000" b="1" dirty="0">
              <a:latin typeface="Arial "/>
            </a:endParaRPr>
          </a:p>
          <a:p>
            <a:pPr algn="ctr"/>
            <a:endParaRPr lang="es-MX" sz="1200" b="1" dirty="0">
              <a:latin typeface="Arial "/>
            </a:endParaRPr>
          </a:p>
          <a:p>
            <a:pPr algn="ctr"/>
            <a:endParaRPr lang="es-MX" sz="1200" b="1" dirty="0">
              <a:latin typeface="Arial "/>
            </a:endParaRPr>
          </a:p>
          <a:p>
            <a:pPr algn="ctr"/>
            <a:r>
              <a:rPr lang="es-MX" sz="1200" b="1" dirty="0">
                <a:latin typeface="Arial "/>
              </a:rPr>
              <a:t>PLANIFICACIÓN DEL </a:t>
            </a:r>
            <a:r>
              <a:rPr lang="es-MX" sz="1200" b="1" dirty="0" err="1">
                <a:latin typeface="Arial "/>
              </a:rPr>
              <a:t>SGI</a:t>
            </a:r>
            <a:r>
              <a:rPr lang="es-MX" sz="1000" dirty="0">
                <a:latin typeface="Arial "/>
              </a:rPr>
              <a:t> </a:t>
            </a:r>
          </a:p>
          <a:p>
            <a:pPr algn="ctr"/>
            <a:endParaRPr lang="es-MX" sz="1000" dirty="0">
              <a:latin typeface="Arial "/>
            </a:endParaRPr>
          </a:p>
          <a:p>
            <a:pPr marL="171450" indent="-171450">
              <a:buFont typeface="Arial" panose="020B0604020202020204" pitchFamily="34" charset="0"/>
              <a:buChar char="•"/>
            </a:pPr>
            <a:r>
              <a:rPr lang="es-MX" sz="1100" dirty="0">
                <a:latin typeface="Arial "/>
              </a:rPr>
              <a:t>Manual del Sistema de Gestión Integral: </a:t>
            </a:r>
          </a:p>
          <a:p>
            <a:pPr marL="628650" lvl="1" indent="-171450">
              <a:buFont typeface="Arial" panose="020B0604020202020204" pitchFamily="34" charset="0"/>
              <a:buChar char="•"/>
            </a:pPr>
            <a:r>
              <a:rPr lang="es-MX" sz="1100" dirty="0">
                <a:latin typeface="Arial "/>
              </a:rPr>
              <a:t>Matriz de evaluación de aspectos ambientales y controles operacionales </a:t>
            </a:r>
          </a:p>
          <a:p>
            <a:pPr marL="628650" lvl="1" indent="-171450">
              <a:buFont typeface="Arial" panose="020B0604020202020204" pitchFamily="34" charset="0"/>
              <a:buChar char="•"/>
            </a:pPr>
            <a:r>
              <a:rPr lang="es-MX" sz="1100" dirty="0">
                <a:latin typeface="Arial "/>
              </a:rPr>
              <a:t>Matriz para la identificación y evaluación </a:t>
            </a:r>
          </a:p>
          <a:p>
            <a:pPr marL="628650" lvl="1" indent="-171450">
              <a:buFont typeface="Arial" panose="020B0604020202020204" pitchFamily="34" charset="0"/>
              <a:buChar char="•"/>
            </a:pPr>
            <a:r>
              <a:rPr lang="es-MX" sz="1100" dirty="0">
                <a:latin typeface="Arial "/>
              </a:rPr>
              <a:t>de peligros Matriz de evaluación de requisitos legales de seguridad y salud en el trabajo </a:t>
            </a:r>
          </a:p>
          <a:p>
            <a:pPr marL="628650" lvl="1" indent="-171450">
              <a:buFont typeface="Arial" panose="020B0604020202020204" pitchFamily="34" charset="0"/>
              <a:buChar char="•"/>
            </a:pPr>
            <a:r>
              <a:rPr lang="es-MX" sz="1100" dirty="0">
                <a:latin typeface="Arial "/>
              </a:rPr>
              <a:t>Matriz de energía </a:t>
            </a:r>
          </a:p>
          <a:p>
            <a:pPr marL="628650" lvl="1" indent="-171450">
              <a:buFont typeface="Arial" panose="020B0604020202020204" pitchFamily="34" charset="0"/>
              <a:buChar char="•"/>
            </a:pPr>
            <a:r>
              <a:rPr lang="es-MX" sz="1100" dirty="0">
                <a:latin typeface="Arial "/>
              </a:rPr>
              <a:t>Medición y evaluación de </a:t>
            </a:r>
          </a:p>
          <a:p>
            <a:pPr marL="628650" lvl="1" indent="-171450">
              <a:buFont typeface="Arial" panose="020B0604020202020204" pitchFamily="34" charset="0"/>
              <a:buChar char="•"/>
            </a:pPr>
            <a:r>
              <a:rPr lang="es-MX" sz="1100" dirty="0">
                <a:latin typeface="Arial "/>
              </a:rPr>
              <a:t>Indicadores. </a:t>
            </a:r>
            <a:endParaRPr lang="es-MX" sz="1000" dirty="0">
              <a:latin typeface="Arial "/>
            </a:endParaRPr>
          </a:p>
        </p:txBody>
      </p:sp>
      <p:sp>
        <p:nvSpPr>
          <p:cNvPr id="6" name="Rectángulo 5">
            <a:extLst>
              <a:ext uri="{FF2B5EF4-FFF2-40B4-BE49-F238E27FC236}">
                <a16:creationId xmlns:a16="http://schemas.microsoft.com/office/drawing/2014/main" id="{6A456236-3D35-4260-417D-CD67E247802E}"/>
              </a:ext>
            </a:extLst>
          </p:cNvPr>
          <p:cNvSpPr/>
          <p:nvPr/>
        </p:nvSpPr>
        <p:spPr>
          <a:xfrm>
            <a:off x="4551105" y="2150751"/>
            <a:ext cx="2671422" cy="2114537"/>
          </a:xfrm>
          <a:prstGeom prst="rect">
            <a:avLst/>
          </a:prstGeom>
          <a:solidFill>
            <a:schemeClr val="accent6">
              <a:lumMod val="20000"/>
              <a:lumOff val="80000"/>
            </a:schemeClr>
          </a:solidFill>
        </p:spPr>
        <p:style>
          <a:lnRef idx="2">
            <a:schemeClr val="accent6"/>
          </a:lnRef>
          <a:fillRef idx="1">
            <a:schemeClr val="lt1"/>
          </a:fillRef>
          <a:effectRef idx="0">
            <a:schemeClr val="accent6"/>
          </a:effectRef>
          <a:fontRef idx="minor">
            <a:schemeClr val="dk1"/>
          </a:fontRef>
        </p:style>
        <p:txBody>
          <a:bodyPr rtlCol="0" anchor="ctr"/>
          <a:lstStyle/>
          <a:p>
            <a:pPr marL="171450" indent="-171450">
              <a:buFont typeface="Arial" panose="020B0604020202020204" pitchFamily="34" charset="0"/>
              <a:buChar char="•"/>
            </a:pPr>
            <a:r>
              <a:rPr lang="es-MX" sz="1100" dirty="0" err="1"/>
              <a:t>SGI</a:t>
            </a:r>
            <a:r>
              <a:rPr lang="es-MX" sz="1100" dirty="0"/>
              <a:t> Estructurado </a:t>
            </a:r>
          </a:p>
          <a:p>
            <a:pPr algn="ctr"/>
            <a:endParaRPr lang="es-MX" sz="1200" b="1" dirty="0">
              <a:latin typeface="Arial "/>
            </a:endParaRPr>
          </a:p>
          <a:p>
            <a:pPr algn="ctr"/>
            <a:r>
              <a:rPr lang="es-MX" sz="1200" b="1" dirty="0">
                <a:latin typeface="Arial "/>
              </a:rPr>
              <a:t>IMPLEMENTACIÓN DEL </a:t>
            </a:r>
            <a:r>
              <a:rPr lang="es-MX" sz="1200" b="1" dirty="0" err="1">
                <a:latin typeface="Arial "/>
              </a:rPr>
              <a:t>SGI</a:t>
            </a:r>
            <a:endParaRPr lang="es-MX" sz="1200" b="1" dirty="0">
              <a:latin typeface="Arial "/>
            </a:endParaRPr>
          </a:p>
          <a:p>
            <a:pPr algn="ctr"/>
            <a:endParaRPr lang="es-MX" sz="1200" b="1" dirty="0">
              <a:latin typeface="Arial "/>
            </a:endParaRPr>
          </a:p>
          <a:p>
            <a:pPr marL="171450" indent="-171450">
              <a:buFont typeface="Arial" panose="020B0604020202020204" pitchFamily="34" charset="0"/>
              <a:buChar char="•"/>
            </a:pPr>
            <a:r>
              <a:rPr lang="es-MX" sz="1100" dirty="0"/>
              <a:t>Listas de asistencia a inducción y capacitación. Medios de difusión que cada </a:t>
            </a:r>
            <a:r>
              <a:rPr lang="es-MX" sz="1100" dirty="0" err="1"/>
              <a:t>ITD</a:t>
            </a:r>
            <a:r>
              <a:rPr lang="es-MX" sz="1100" dirty="0"/>
              <a:t> determine.</a:t>
            </a:r>
            <a:endParaRPr lang="es-MX" sz="1100" b="1" dirty="0">
              <a:latin typeface="Arial "/>
            </a:endParaRPr>
          </a:p>
          <a:p>
            <a:r>
              <a:rPr lang="es-MX" sz="1200" dirty="0">
                <a:latin typeface="Arial "/>
              </a:rPr>
              <a:t> </a:t>
            </a:r>
          </a:p>
        </p:txBody>
      </p:sp>
      <p:sp>
        <p:nvSpPr>
          <p:cNvPr id="7" name="Rectángulo 6">
            <a:extLst>
              <a:ext uri="{FF2B5EF4-FFF2-40B4-BE49-F238E27FC236}">
                <a16:creationId xmlns:a16="http://schemas.microsoft.com/office/drawing/2014/main" id="{71EC88B1-AF9E-C66C-3844-024EE56C79B8}"/>
              </a:ext>
            </a:extLst>
          </p:cNvPr>
          <p:cNvSpPr/>
          <p:nvPr/>
        </p:nvSpPr>
        <p:spPr>
          <a:xfrm>
            <a:off x="8017764" y="1740485"/>
            <a:ext cx="4084320" cy="2935067"/>
          </a:xfrm>
          <a:prstGeom prst="rect">
            <a:avLst/>
          </a:prstGeom>
          <a:solidFill>
            <a:schemeClr val="accent6">
              <a:lumMod val="20000"/>
              <a:lumOff val="80000"/>
            </a:schemeClr>
          </a:solidFill>
        </p:spPr>
        <p:style>
          <a:lnRef idx="2">
            <a:schemeClr val="accent6"/>
          </a:lnRef>
          <a:fillRef idx="1">
            <a:schemeClr val="lt1"/>
          </a:fillRef>
          <a:effectRef idx="0">
            <a:schemeClr val="accent6"/>
          </a:effectRef>
          <a:fontRef idx="minor">
            <a:schemeClr val="dk1"/>
          </a:fontRef>
        </p:style>
        <p:txBody>
          <a:bodyPr rtlCol="0" anchor="ctr"/>
          <a:lstStyle/>
          <a:p>
            <a:pPr marL="171450" indent="-171450">
              <a:buFont typeface="Arial" panose="020B0604020202020204" pitchFamily="34" charset="0"/>
              <a:buChar char="•"/>
            </a:pPr>
            <a:r>
              <a:rPr lang="es-MX" sz="1100" dirty="0"/>
              <a:t>Resultados (Información) de cada proceso</a:t>
            </a:r>
            <a:endParaRPr lang="es-MX" sz="1100" dirty="0">
              <a:latin typeface="Arial "/>
            </a:endParaRPr>
          </a:p>
          <a:p>
            <a:pPr algn="ctr"/>
            <a:endParaRPr lang="es-MX" sz="1200" b="1" dirty="0">
              <a:latin typeface="Arial "/>
            </a:endParaRPr>
          </a:p>
          <a:p>
            <a:pPr algn="ctr"/>
            <a:r>
              <a:rPr lang="es-MX" sz="1200" b="1" dirty="0">
                <a:latin typeface="Arial "/>
              </a:rPr>
              <a:t>SEGUIMIENTO Y EVALUACIÓN DEL </a:t>
            </a:r>
            <a:r>
              <a:rPr lang="es-MX" sz="1200" b="1" dirty="0" err="1">
                <a:latin typeface="Arial "/>
              </a:rPr>
              <a:t>SGI</a:t>
            </a:r>
            <a:endParaRPr lang="es-MX" sz="1200" b="1" dirty="0">
              <a:latin typeface="Arial "/>
            </a:endParaRPr>
          </a:p>
          <a:p>
            <a:pPr algn="ctr"/>
            <a:endParaRPr lang="es-MX" sz="1100" dirty="0">
              <a:latin typeface="Arial "/>
            </a:endParaRPr>
          </a:p>
          <a:p>
            <a:pPr marL="171450" indent="-171450">
              <a:buFont typeface="Arial" panose="020B0604020202020204" pitchFamily="34" charset="0"/>
              <a:buChar char="•"/>
            </a:pPr>
            <a:r>
              <a:rPr lang="es-MX" sz="1100" dirty="0">
                <a:latin typeface="Arial "/>
              </a:rPr>
              <a:t>Programa / Plan de auditoria</a:t>
            </a:r>
          </a:p>
          <a:p>
            <a:pPr marL="171450" indent="-171450">
              <a:buFont typeface="Arial" panose="020B0604020202020204" pitchFamily="34" charset="0"/>
              <a:buChar char="•"/>
            </a:pPr>
            <a:r>
              <a:rPr lang="es-MX" sz="1100" dirty="0">
                <a:latin typeface="Arial "/>
              </a:rPr>
              <a:t>Informe de auditoría </a:t>
            </a:r>
          </a:p>
          <a:p>
            <a:pPr marL="171450" indent="-171450">
              <a:buFont typeface="Arial" panose="020B0604020202020204" pitchFamily="34" charset="0"/>
              <a:buChar char="•"/>
            </a:pPr>
            <a:r>
              <a:rPr lang="es-MX" sz="1100" dirty="0">
                <a:latin typeface="Arial "/>
              </a:rPr>
              <a:t>Minuta de acuerdos </a:t>
            </a:r>
          </a:p>
          <a:p>
            <a:pPr marL="171450" indent="-171450">
              <a:buFont typeface="Arial" panose="020B0604020202020204" pitchFamily="34" charset="0"/>
              <a:buChar char="•"/>
            </a:pPr>
            <a:r>
              <a:rPr lang="es-MX" sz="1100" dirty="0">
                <a:latin typeface="Arial "/>
              </a:rPr>
              <a:t>Encuesta de Servicio/Informe de resultados de las Encuestas de Servicios/Seguimiento y Mejora de Servicios </a:t>
            </a:r>
          </a:p>
          <a:p>
            <a:pPr marL="171450" indent="-171450">
              <a:buFont typeface="Arial" panose="020B0604020202020204" pitchFamily="34" charset="0"/>
              <a:buChar char="•"/>
            </a:pPr>
            <a:r>
              <a:rPr lang="es-MX" sz="1100" dirty="0">
                <a:latin typeface="Arial "/>
              </a:rPr>
              <a:t>Registros de Quejas, Sugerencias y/o Felicitaciones  </a:t>
            </a:r>
          </a:p>
          <a:p>
            <a:pPr marL="171450" indent="-171450">
              <a:buFont typeface="Arial" panose="020B0604020202020204" pitchFamily="34" charset="0"/>
              <a:buChar char="•"/>
            </a:pPr>
            <a:r>
              <a:rPr lang="es-MX" sz="1100" dirty="0">
                <a:latin typeface="Arial "/>
              </a:rPr>
              <a:t>Respuestas de Quejas, Sugerencias y/o Felicitaciones </a:t>
            </a:r>
          </a:p>
          <a:p>
            <a:pPr marL="171450" indent="-171450">
              <a:buFont typeface="Arial" panose="020B0604020202020204" pitchFamily="34" charset="0"/>
              <a:buChar char="•"/>
            </a:pPr>
            <a:r>
              <a:rPr lang="es-MX" sz="1100" dirty="0">
                <a:latin typeface="Arial "/>
              </a:rPr>
              <a:t>Formato de requisición y seguimiento de acciones de mejora y correctivas/Bitácora de acciones </a:t>
            </a:r>
          </a:p>
          <a:p>
            <a:pPr marL="171450" indent="-171450">
              <a:buFont typeface="Arial" panose="020B0604020202020204" pitchFamily="34" charset="0"/>
              <a:buChar char="•"/>
            </a:pPr>
            <a:r>
              <a:rPr lang="es-MX" sz="1100" dirty="0">
                <a:latin typeface="Arial "/>
              </a:rPr>
              <a:t>Implementación de acciones eficaces </a:t>
            </a:r>
          </a:p>
          <a:p>
            <a:pPr marL="171450" indent="-171450">
              <a:buFont typeface="Arial" panose="020B0604020202020204" pitchFamily="34" charset="0"/>
              <a:buChar char="•"/>
            </a:pPr>
            <a:r>
              <a:rPr lang="es-MX" sz="1100" dirty="0">
                <a:latin typeface="Arial "/>
              </a:rPr>
              <a:t>Informe del director de la H. Junta Directiva </a:t>
            </a:r>
          </a:p>
          <a:p>
            <a:pPr marL="171450" indent="-171450">
              <a:buFont typeface="Arial" panose="020B0604020202020204" pitchFamily="34" charset="0"/>
              <a:buChar char="•"/>
            </a:pPr>
            <a:r>
              <a:rPr lang="es-MX" sz="1100" dirty="0">
                <a:latin typeface="Arial "/>
              </a:rPr>
              <a:t>Minuta de la sesión de la H. Junta Directiva.  </a:t>
            </a:r>
          </a:p>
          <a:p>
            <a:pPr marL="171450" indent="-171450">
              <a:buFont typeface="Arial" panose="020B0604020202020204" pitchFamily="34" charset="0"/>
              <a:buChar char="•"/>
            </a:pPr>
            <a:r>
              <a:rPr lang="es-MX" sz="1100" dirty="0">
                <a:latin typeface="Arial "/>
              </a:rPr>
              <a:t>Acta de acuerdos y compromisos de la H. Junta Directiva </a:t>
            </a:r>
          </a:p>
        </p:txBody>
      </p:sp>
      <p:sp>
        <p:nvSpPr>
          <p:cNvPr id="8" name="Rectángulo 7">
            <a:extLst>
              <a:ext uri="{FF2B5EF4-FFF2-40B4-BE49-F238E27FC236}">
                <a16:creationId xmlns:a16="http://schemas.microsoft.com/office/drawing/2014/main" id="{E0B55A42-4240-C444-E825-8853ED7580EB}"/>
              </a:ext>
            </a:extLst>
          </p:cNvPr>
          <p:cNvSpPr/>
          <p:nvPr/>
        </p:nvSpPr>
        <p:spPr>
          <a:xfrm>
            <a:off x="266701" y="706355"/>
            <a:ext cx="11734799" cy="324500"/>
          </a:xfrm>
          <a:prstGeom prst="rect">
            <a:avLst/>
          </a:prstGeom>
          <a:solidFill>
            <a:schemeClr val="bg1">
              <a:lumMod val="95000"/>
            </a:schemeClr>
          </a:solidFill>
        </p:spPr>
        <p:style>
          <a:lnRef idx="2">
            <a:schemeClr val="accent6"/>
          </a:lnRef>
          <a:fillRef idx="1">
            <a:schemeClr val="lt1"/>
          </a:fillRef>
          <a:effectRef idx="0">
            <a:schemeClr val="accent6"/>
          </a:effectRef>
          <a:fontRef idx="minor">
            <a:schemeClr val="dk1"/>
          </a:fontRef>
        </p:style>
        <p:txBody>
          <a:bodyPr rtlCol="0" anchor="ctr"/>
          <a:lstStyle/>
          <a:p>
            <a:pPr algn="ctr"/>
            <a:endParaRPr lang="es-MX" b="1" dirty="0"/>
          </a:p>
          <a:p>
            <a:pPr algn="ctr"/>
            <a:r>
              <a:rPr lang="es-MX" b="1" dirty="0"/>
              <a:t>PROCESO DE CALIDAD</a:t>
            </a:r>
          </a:p>
          <a:p>
            <a:pPr algn="ctr"/>
            <a:endParaRPr lang="es-MX" b="1" dirty="0"/>
          </a:p>
        </p:txBody>
      </p:sp>
      <p:sp>
        <p:nvSpPr>
          <p:cNvPr id="9" name="Flecha: a la derecha 8">
            <a:extLst>
              <a:ext uri="{FF2B5EF4-FFF2-40B4-BE49-F238E27FC236}">
                <a16:creationId xmlns:a16="http://schemas.microsoft.com/office/drawing/2014/main" id="{6C598AED-AB6C-FE29-5121-3D682F2D6FE2}"/>
              </a:ext>
            </a:extLst>
          </p:cNvPr>
          <p:cNvSpPr/>
          <p:nvPr/>
        </p:nvSpPr>
        <p:spPr>
          <a:xfrm>
            <a:off x="3913632" y="2947465"/>
            <a:ext cx="551590" cy="521110"/>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 name="Flecha: a la derecha 9">
            <a:extLst>
              <a:ext uri="{FF2B5EF4-FFF2-40B4-BE49-F238E27FC236}">
                <a16:creationId xmlns:a16="http://schemas.microsoft.com/office/drawing/2014/main" id="{D2920A8B-6005-A30A-F616-BA7777C3EE91}"/>
              </a:ext>
            </a:extLst>
          </p:cNvPr>
          <p:cNvSpPr/>
          <p:nvPr/>
        </p:nvSpPr>
        <p:spPr>
          <a:xfrm>
            <a:off x="7308410" y="2947464"/>
            <a:ext cx="551590" cy="521110"/>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3" name="Subtítulo 2">
            <a:extLst>
              <a:ext uri="{FF2B5EF4-FFF2-40B4-BE49-F238E27FC236}">
                <a16:creationId xmlns:a16="http://schemas.microsoft.com/office/drawing/2014/main" id="{55B0F59C-90CF-5C2C-F61A-CA198DDA655F}"/>
              </a:ext>
            </a:extLst>
          </p:cNvPr>
          <p:cNvSpPr txBox="1">
            <a:spLocks/>
          </p:cNvSpPr>
          <p:nvPr/>
        </p:nvSpPr>
        <p:spPr>
          <a:xfrm>
            <a:off x="0" y="6525344"/>
            <a:ext cx="12192000" cy="332656"/>
          </a:xfrm>
          <a:prstGeom prst="rect">
            <a:avLst/>
          </a:prstGeom>
          <a:solidFill>
            <a:schemeClr val="tx2">
              <a:lumMod val="75000"/>
            </a:schemeClr>
          </a:solidFill>
          <a:effectLst>
            <a:outerShdw blurRad="50800" dist="38100" dir="16200000" rotWithShape="0">
              <a:prstClr val="black">
                <a:alpha val="40000"/>
              </a:prstClr>
            </a:outerShdw>
          </a:effectLst>
        </p:spPr>
        <p:txBody>
          <a:bodyPr vert="horz" lIns="91440" tIns="45720" rIns="91440" bIns="45720" rtlCol="0">
            <a:normAutofit lnSpcReduction="10000"/>
          </a:bodyPr>
          <a:lstStyle>
            <a:lvl1pPr marL="0" indent="0" algn="ctr" defTabSz="914400" rtl="0" eaLnBrk="1" latinLnBrk="0" hangingPunct="1">
              <a:lnSpc>
                <a:spcPct val="90000"/>
              </a:lnSpc>
              <a:spcBef>
                <a:spcPts val="1000"/>
              </a:spcBef>
              <a:buFont typeface="Arial"/>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9pPr>
          </a:lstStyle>
          <a:p>
            <a:r>
              <a:rPr lang="es-MX" sz="1800" dirty="0">
                <a:solidFill>
                  <a:schemeClr val="bg1"/>
                </a:solidFill>
                <a:latin typeface="Soberana Texto" charset="0"/>
                <a:ea typeface="Soberana Texto" charset="0"/>
                <a:cs typeface="Soberana Texto" charset="0"/>
              </a:rPr>
              <a:t>TECNOLÓGICO NACIONAL DE MÉXICO</a:t>
            </a:r>
            <a:endParaRPr lang="es-ES_tradnl" sz="1800" dirty="0">
              <a:solidFill>
                <a:schemeClr val="bg1"/>
              </a:solidFill>
              <a:latin typeface="Soberana Texto" charset="0"/>
              <a:ea typeface="Soberana Texto" charset="0"/>
              <a:cs typeface="Soberana Texto" charset="0"/>
            </a:endParaRPr>
          </a:p>
        </p:txBody>
      </p:sp>
      <p:sp>
        <p:nvSpPr>
          <p:cNvPr id="11" name="Flecha: doblada hacia arriba 10">
            <a:extLst>
              <a:ext uri="{FF2B5EF4-FFF2-40B4-BE49-F238E27FC236}">
                <a16:creationId xmlns:a16="http://schemas.microsoft.com/office/drawing/2014/main" id="{7C85EBD4-0122-2377-4375-534A05F1F07D}"/>
              </a:ext>
            </a:extLst>
          </p:cNvPr>
          <p:cNvSpPr/>
          <p:nvPr/>
        </p:nvSpPr>
        <p:spPr>
          <a:xfrm flipH="1">
            <a:off x="1847273" y="4675552"/>
            <a:ext cx="8174182" cy="731520"/>
          </a:xfrm>
          <a:prstGeom prst="bentUp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 name="Rectángulo 11">
            <a:extLst>
              <a:ext uri="{FF2B5EF4-FFF2-40B4-BE49-F238E27FC236}">
                <a16:creationId xmlns:a16="http://schemas.microsoft.com/office/drawing/2014/main" id="{4AE6D55F-82C1-9FFD-473D-A032A029E36F}"/>
              </a:ext>
            </a:extLst>
          </p:cNvPr>
          <p:cNvSpPr/>
          <p:nvPr/>
        </p:nvSpPr>
        <p:spPr>
          <a:xfrm>
            <a:off x="9938326" y="4653662"/>
            <a:ext cx="166255" cy="75341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 name="Subtítulo 2">
            <a:extLst>
              <a:ext uri="{FF2B5EF4-FFF2-40B4-BE49-F238E27FC236}">
                <a16:creationId xmlns:a16="http://schemas.microsoft.com/office/drawing/2014/main" id="{640721F8-CA88-CAC9-6E57-D5E3E04C0F3D}"/>
              </a:ext>
            </a:extLst>
          </p:cNvPr>
          <p:cNvSpPr>
            <a:spLocks noGrp="1"/>
          </p:cNvSpPr>
          <p:nvPr/>
        </p:nvSpPr>
        <p:spPr>
          <a:xfrm>
            <a:off x="0" y="16062"/>
            <a:ext cx="12192000" cy="546646"/>
          </a:xfrm>
          <a:prstGeom prst="rect">
            <a:avLst/>
          </a:prstGeom>
          <a:solidFill>
            <a:schemeClr val="tx2">
              <a:lumMod val="90000"/>
              <a:lumOff val="10000"/>
            </a:schemeClr>
          </a:solidFill>
          <a:effectLst>
            <a:outerShdw blurRad="50800" dist="38100" dir="16200000" rotWithShape="0">
              <a:prstClr val="black">
                <a:alpha val="40000"/>
              </a:prstClr>
            </a:outerShdw>
          </a:effectLst>
        </p:spPr>
        <p:txBody>
          <a:bodyPr vert="horz" lIns="91440" tIns="45720" rIns="91440" bIns="45720" rtlCol="0" anchor="ctr">
            <a:normAutofit/>
          </a:bodyPr>
          <a:lstStyle>
            <a:lvl1pPr marL="0" indent="0" algn="ctr" defTabSz="914400" rtl="0" eaLnBrk="1" latinLnBrk="0" hangingPunct="1">
              <a:lnSpc>
                <a:spcPct val="90000"/>
              </a:lnSpc>
              <a:spcBef>
                <a:spcPts val="1000"/>
              </a:spcBef>
              <a:buFont typeface="Arial"/>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9pPr>
          </a:lstStyle>
          <a:p>
            <a:r>
              <a:rPr lang="es-MX" dirty="0">
                <a:solidFill>
                  <a:schemeClr val="bg1"/>
                </a:solidFill>
                <a:latin typeface="Soberana Texto" charset="0"/>
              </a:rPr>
              <a:t>MAPA DE </a:t>
            </a:r>
            <a:r>
              <a:rPr lang="es-MX">
                <a:solidFill>
                  <a:schemeClr val="bg1"/>
                </a:solidFill>
                <a:latin typeface="Soberana Texto" charset="0"/>
              </a:rPr>
              <a:t>PROCESOS </a:t>
            </a:r>
            <a:endParaRPr lang="es-ES_tradnl" dirty="0">
              <a:solidFill>
                <a:schemeClr val="bg1"/>
              </a:solidFill>
              <a:latin typeface="Soberana Texto" charset="0"/>
            </a:endParaRPr>
          </a:p>
        </p:txBody>
      </p:sp>
      <p:pic>
        <p:nvPicPr>
          <p:cNvPr id="14" name="Imagen 13"/>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171617" y="66850"/>
            <a:ext cx="1041721" cy="445069"/>
          </a:xfrm>
          <a:prstGeom prst="rect">
            <a:avLst/>
          </a:prstGeom>
        </p:spPr>
      </p:pic>
      <p:sp>
        <p:nvSpPr>
          <p:cNvPr id="15" name="CuadroTexto 14"/>
          <p:cNvSpPr txBox="1"/>
          <p:nvPr/>
        </p:nvSpPr>
        <p:spPr>
          <a:xfrm>
            <a:off x="171617" y="6525344"/>
            <a:ext cx="1384621" cy="307777"/>
          </a:xfrm>
          <a:prstGeom prst="rect">
            <a:avLst/>
          </a:prstGeom>
          <a:noFill/>
        </p:spPr>
        <p:txBody>
          <a:bodyPr wrap="square" rtlCol="0">
            <a:spAutoFit/>
          </a:bodyPr>
          <a:lstStyle/>
          <a:p>
            <a:r>
              <a:rPr lang="es-MX" sz="1400" dirty="0">
                <a:solidFill>
                  <a:schemeClr val="bg1"/>
                </a:solidFill>
                <a:latin typeface="Arial" panose="020B0604020202020204" pitchFamily="34" charset="0"/>
                <a:cs typeface="Arial" panose="020B0604020202020204" pitchFamily="34" charset="0"/>
              </a:rPr>
              <a:t>Rev. Abril 2024</a:t>
            </a:r>
          </a:p>
        </p:txBody>
      </p:sp>
      <p:sp>
        <p:nvSpPr>
          <p:cNvPr id="16" name="CuadroTexto 15"/>
          <p:cNvSpPr txBox="1"/>
          <p:nvPr/>
        </p:nvSpPr>
        <p:spPr>
          <a:xfrm>
            <a:off x="10646186" y="6537783"/>
            <a:ext cx="1384621" cy="307777"/>
          </a:xfrm>
          <a:prstGeom prst="rect">
            <a:avLst/>
          </a:prstGeom>
          <a:noFill/>
        </p:spPr>
        <p:txBody>
          <a:bodyPr wrap="square" rtlCol="0">
            <a:spAutoFit/>
          </a:bodyPr>
          <a:lstStyle/>
          <a:p>
            <a:r>
              <a:rPr lang="es-MX" sz="1400" dirty="0">
                <a:solidFill>
                  <a:schemeClr val="bg1"/>
                </a:solidFill>
                <a:latin typeface="Arial" panose="020B0604020202020204" pitchFamily="34" charset="0"/>
                <a:cs typeface="Arial" panose="020B0604020202020204" pitchFamily="34" charset="0"/>
              </a:rPr>
              <a:t>Pagina 5 de 5</a:t>
            </a:r>
          </a:p>
        </p:txBody>
      </p:sp>
      <p:pic>
        <p:nvPicPr>
          <p:cNvPr id="2" name="Imagen 1">
            <a:extLst>
              <a:ext uri="{FF2B5EF4-FFF2-40B4-BE49-F238E27FC236}">
                <a16:creationId xmlns:a16="http://schemas.microsoft.com/office/drawing/2014/main" id="{0EFE5150-2B7F-6690-AD41-CA89BF530DE8}"/>
              </a:ext>
            </a:extLst>
          </p:cNvPr>
          <p:cNvPicPr>
            <a:picLocks noChangeAspect="1"/>
          </p:cNvPicPr>
          <p:nvPr/>
        </p:nvPicPr>
        <p:blipFill>
          <a:blip r:embed="rId3">
            <a:duotone>
              <a:schemeClr val="bg2">
                <a:shade val="45000"/>
                <a:satMod val="135000"/>
              </a:schemeClr>
              <a:prstClr val="white"/>
            </a:duotone>
            <a:extLst>
              <a:ext uri="{BEBA8EAE-BF5A-486C-A8C5-ECC9F3942E4B}">
                <a14:imgProps xmlns:a14="http://schemas.microsoft.com/office/drawing/2010/main">
                  <a14:imgLayer r:embed="rId4">
                    <a14:imgEffect>
                      <a14:artisticPhotocopy/>
                    </a14:imgEffect>
                    <a14:imgEffect>
                      <a14:colorTemperature colorTemp="4700"/>
                    </a14:imgEffect>
                    <a14:imgEffect>
                      <a14:brightnessContrast bright="40000" contrast="40000"/>
                    </a14:imgEffect>
                  </a14:imgLayer>
                </a14:imgProps>
              </a:ext>
              <a:ext uri="{28A0092B-C50C-407E-A947-70E740481C1C}">
                <a14:useLocalDpi xmlns:a14="http://schemas.microsoft.com/office/drawing/2010/main" val="0"/>
              </a:ext>
            </a:extLst>
          </a:blip>
          <a:stretch>
            <a:fillRect/>
          </a:stretch>
        </p:blipFill>
        <p:spPr>
          <a:xfrm>
            <a:off x="11109995" y="45354"/>
            <a:ext cx="896320" cy="477498"/>
          </a:xfrm>
          <a:prstGeom prst="rect">
            <a:avLst/>
          </a:prstGeom>
        </p:spPr>
      </p:pic>
    </p:spTree>
    <p:extLst>
      <p:ext uri="{BB962C8B-B14F-4D97-AF65-F5344CB8AC3E}">
        <p14:creationId xmlns:p14="http://schemas.microsoft.com/office/powerpoint/2010/main" val="1539710809"/>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o" ma:contentTypeID="0x010100145CC9B213272B4D8AF1C6687B1C9C64" ma:contentTypeVersion="14" ma:contentTypeDescription="Crear nuevo documento." ma:contentTypeScope="" ma:versionID="224550927d25a5725a863e915df43708">
  <xsd:schema xmlns:xsd="http://www.w3.org/2001/XMLSchema" xmlns:xs="http://www.w3.org/2001/XMLSchema" xmlns:p="http://schemas.microsoft.com/office/2006/metadata/properties" xmlns:ns2="4c96f4e2-f7db-4e02-b8f8-29de1b03c969" xmlns:ns3="d87f237c-3101-4265-aa9b-ec3b3a62240c" targetNamespace="http://schemas.microsoft.com/office/2006/metadata/properties" ma:root="true" ma:fieldsID="f2d7e99857a024355a328452eae4e154" ns2:_="" ns3:_="">
    <xsd:import namespace="4c96f4e2-f7db-4e02-b8f8-29de1b03c969"/>
    <xsd:import namespace="d87f237c-3101-4265-aa9b-ec3b3a62240c"/>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GenerationTime" minOccurs="0"/>
                <xsd:element ref="ns2:MediaServiceEventHashCode" minOccurs="0"/>
                <xsd:element ref="ns2:lcf76f155ced4ddcb4097134ff3c332f" minOccurs="0"/>
                <xsd:element ref="ns3:TaxCatchAll" minOccurs="0"/>
                <xsd:element ref="ns3:SharedWithUsers" minOccurs="0"/>
                <xsd:element ref="ns3:SharedWithDetails" minOccurs="0"/>
                <xsd:element ref="ns2:MediaServiceObjectDetectorVersions" minOccurs="0"/>
                <xsd:element ref="ns2:MediaServiceSearchPropertie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c96f4e2-f7db-4e02-b8f8-29de1b03c96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Extracted Text" ma:internalName="MediaServiceOCR" ma:readOnly="true">
      <xsd:simpleType>
        <xsd:restriction base="dms:Note">
          <xsd:maxLength value="255"/>
        </xsd:restriction>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lcf76f155ced4ddcb4097134ff3c332f" ma:index="14" nillable="true" ma:taxonomy="true" ma:internalName="lcf76f155ced4ddcb4097134ff3c332f" ma:taxonomyFieldName="MediaServiceImageTags" ma:displayName="Etiquetas de imagen" ma:readOnly="false" ma:fieldId="{5cf76f15-5ced-4ddc-b409-7134ff3c332f}" ma:taxonomyMulti="true" ma:sspId="a805b4c4-0358-4a52-88ce-e7b01086b1a8"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18" nillable="true" ma:displayName="MediaServiceObjectDetectorVersions" ma:hidden="true" ma:indexed="true" ma:internalName="MediaServiceObjectDetectorVersions" ma:readOnly="true">
      <xsd:simpleType>
        <xsd:restriction base="dms:Text"/>
      </xsd:simpleType>
    </xsd:element>
    <xsd:element name="MediaServiceSearchProperties" ma:index="19" nillable="true" ma:displayName="MediaServiceSearchProperties" ma:hidden="true" ma:internalName="MediaServiceSearchProperties" ma:readOnly="true">
      <xsd:simpleType>
        <xsd:restriction base="dms:Note"/>
      </xsd:simpleType>
    </xsd:element>
    <xsd:element name="MediaServiceDateTaken" ma:index="20" nillable="true" ma:displayName="MediaServiceDateTaken" ma:hidden="true" ma:indexed="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d87f237c-3101-4265-aa9b-ec3b3a62240c" elementFormDefault="qualified">
    <xsd:import namespace="http://schemas.microsoft.com/office/2006/documentManagement/types"/>
    <xsd:import namespace="http://schemas.microsoft.com/office/infopath/2007/PartnerControls"/>
    <xsd:element name="TaxCatchAll" ma:index="15" nillable="true" ma:displayName="Taxonomy Catch All Column" ma:hidden="true" ma:list="{2b881a51-6859-45f0-aafb-050758143c5a}" ma:internalName="TaxCatchAll" ma:showField="CatchAllData" ma:web="d87f237c-3101-4265-aa9b-ec3b3a62240c">
      <xsd:complexType>
        <xsd:complexContent>
          <xsd:extension base="dms:MultiChoiceLookup">
            <xsd:sequence>
              <xsd:element name="Value" type="dms:Lookup" maxOccurs="unbounded" minOccurs="0" nillable="true"/>
            </xsd:sequence>
          </xsd:extension>
        </xsd:complexContent>
      </xsd:complexType>
    </xsd:element>
    <xsd:element name="SharedWithUsers" ma:index="16" nillable="true" ma:displayName="Compartido c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Detalles de uso compartido"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e contenido"/>
        <xsd:element ref="dc:title" minOccurs="0" maxOccurs="1" ma:index="4" ma:displayName="Títu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axCatchAll xmlns="d87f237c-3101-4265-aa9b-ec3b3a62240c" xsi:nil="true"/>
    <lcf76f155ced4ddcb4097134ff3c332f xmlns="4c96f4e2-f7db-4e02-b8f8-29de1b03c969">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A88DF2D7-05C6-48E9-AA90-084E17903069}">
  <ds:schemaRefs>
    <ds:schemaRef ds:uri="http://schemas.microsoft.com/sharepoint/v3/contenttype/forms"/>
  </ds:schemaRefs>
</ds:datastoreItem>
</file>

<file path=customXml/itemProps2.xml><?xml version="1.0" encoding="utf-8"?>
<ds:datastoreItem xmlns:ds="http://schemas.openxmlformats.org/officeDocument/2006/customXml" ds:itemID="{1B972A48-6A2E-431E-8B60-4CA5501EFD3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c96f4e2-f7db-4e02-b8f8-29de1b03c969"/>
    <ds:schemaRef ds:uri="d87f237c-3101-4265-aa9b-ec3b3a62240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D6DAB729-C55F-4512-80A4-9A6D59C8E098}">
  <ds:schemaRefs>
    <ds:schemaRef ds:uri="http://schemas.microsoft.com/office/2006/metadata/properties"/>
    <ds:schemaRef ds:uri="http://schemas.microsoft.com/office/infopath/2007/PartnerControls"/>
    <ds:schemaRef ds:uri="d87f237c-3101-4265-aa9b-ec3b3a62240c"/>
    <ds:schemaRef ds:uri="4c96f4e2-f7db-4e02-b8f8-29de1b03c969"/>
  </ds:schemaRefs>
</ds:datastoreItem>
</file>

<file path=docProps/app.xml><?xml version="1.0" encoding="utf-8"?>
<Properties xmlns="http://schemas.openxmlformats.org/officeDocument/2006/extended-properties" xmlns:vt="http://schemas.openxmlformats.org/officeDocument/2006/docPropsVTypes">
  <Template/>
  <TotalTime>1612</TotalTime>
  <Words>1603</Words>
  <Application>Microsoft Office PowerPoint</Application>
  <PresentationFormat>Panorámica</PresentationFormat>
  <Paragraphs>206</Paragraphs>
  <Slides>5</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5</vt:i4>
      </vt:variant>
    </vt:vector>
  </HeadingPairs>
  <TitlesOfParts>
    <vt:vector size="12" baseType="lpstr">
      <vt:lpstr>Aptos</vt:lpstr>
      <vt:lpstr>Aptos Display</vt:lpstr>
      <vt:lpstr>Arial</vt:lpstr>
      <vt:lpstr>Arial </vt:lpstr>
      <vt:lpstr>Calibri</vt:lpstr>
      <vt:lpstr>Soberana Texto</vt:lpstr>
      <vt:lpstr>Tema de Office</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José Luis Manzo Bautista</dc:creator>
  <cp:lastModifiedBy>SGI</cp:lastModifiedBy>
  <cp:revision>45</cp:revision>
  <dcterms:created xsi:type="dcterms:W3CDTF">2024-04-25T19:37:45Z</dcterms:created>
  <dcterms:modified xsi:type="dcterms:W3CDTF">2024-08-15T17:31:51Z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0x010100145CC9B213272B4D8AF1C6687B1C9C64</vt:lpwstr>
  </property>
</Properties>
</file>